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AF9F-C0C1-0744-BC3A-3F5FCFE4634B}" type="datetimeFigureOut">
              <a:rPr lang="ja-JP" altLang="en-US" smtClean="0"/>
              <a:t>14.6.4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13DE-2672-1642-B491-E86A298858B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EA31-5D52-4340-A8B5-5A9331CA8F8E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6242A-301A-5E44-9674-67ACB2341C01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6242A-301A-5E44-9674-67ACB2341C01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EA31-5D52-4340-A8B5-5A9331CA8F8E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EA31-5D52-4340-A8B5-5A9331CA8F8E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EA31-5D52-4340-A8B5-5A9331CA8F8E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EA31-5D52-4340-A8B5-5A9331CA8F8E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EA31-5D52-4340-A8B5-5A9331CA8F8E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EA31-5D52-4340-A8B5-5A9331CA8F8E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6242A-301A-5E44-9674-67ACB2341C01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6242A-301A-5E44-9674-67ACB2341C01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EA31-5D52-4340-A8B5-5A9331CA8F8E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6242A-301A-5E44-9674-67ACB2341C01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3F3B-BE0B-0B49-AF12-C077E05331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14.6.4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0AD2-953B-A54D-8432-FD8AA81CE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3F3B-BE0B-0B49-AF12-C077E05331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14.6.4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0AD2-953B-A54D-8432-FD8AA81CE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3F3B-BE0B-0B49-AF12-C077E05331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14.6.4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50AD2-953B-A54D-8432-FD8AA81CE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3F3B-BE0B-0B49-AF12-C077E053316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14.6.4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50AD2-953B-A54D-8432-FD8AA81CE71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95400" y="4267200"/>
            <a:ext cx="6629400" cy="685800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rgbClr val="CCFFCC"/>
                </a:solidFill>
              </a:rPr>
              <a:t>Galactic Evolution Workshop</a:t>
            </a:r>
            <a:r>
              <a:rPr lang="ja-JP" altLang="en-US" sz="2000" dirty="0" smtClean="0">
                <a:solidFill>
                  <a:srgbClr val="CCFFCC"/>
                </a:solidFill>
              </a:rPr>
              <a:t>　</a:t>
            </a:r>
            <a:r>
              <a:rPr lang="en-US" altLang="ja-JP" sz="2000" dirty="0" smtClean="0">
                <a:solidFill>
                  <a:srgbClr val="CCFFCC"/>
                </a:solidFill>
              </a:rPr>
              <a:t>2014.6.4-6.6 NAOJ</a:t>
            </a:r>
            <a:endParaRPr lang="ja-JP" altLang="en-US" sz="2000" dirty="0">
              <a:solidFill>
                <a:srgbClr val="CCFFCC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81200" y="4876800"/>
            <a:ext cx="5105400" cy="1752600"/>
          </a:xfrm>
        </p:spPr>
        <p:txBody>
          <a:bodyPr>
            <a:normAutofit/>
          </a:bodyPr>
          <a:lstStyle/>
          <a:p>
            <a:r>
              <a:rPr lang="en-US" altLang="ja-JP" sz="2400" dirty="0" err="1" smtClean="0">
                <a:solidFill>
                  <a:schemeClr val="bg1">
                    <a:lumMod val="85000"/>
                  </a:schemeClr>
                </a:solidFill>
              </a:rPr>
              <a:t>Sachie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2400" dirty="0" err="1" smtClean="0">
                <a:solidFill>
                  <a:schemeClr val="bg1">
                    <a:lumMod val="85000"/>
                  </a:schemeClr>
                </a:solidFill>
              </a:rPr>
              <a:t>Arao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altLang="ja-JP" sz="2400" dirty="0" err="1" smtClean="0">
                <a:solidFill>
                  <a:schemeClr val="bg1">
                    <a:lumMod val="85000"/>
                  </a:schemeClr>
                </a:solidFill>
              </a:rPr>
              <a:t>Yuhri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2400" dirty="0" err="1" smtClean="0">
                <a:solidFill>
                  <a:schemeClr val="bg1">
                    <a:lumMod val="85000"/>
                  </a:schemeClr>
                </a:solidFill>
              </a:rPr>
              <a:t>Ishimaru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 (ICU)</a:t>
            </a:r>
          </a:p>
          <a:p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Shinya </a:t>
            </a:r>
            <a:r>
              <a:rPr lang="en-US" altLang="ja-JP" sz="2400" dirty="0" err="1" smtClean="0">
                <a:solidFill>
                  <a:schemeClr val="bg1">
                    <a:lumMod val="85000"/>
                  </a:schemeClr>
                </a:solidFill>
              </a:rPr>
              <a:t>Wanajo(Riken</a:t>
            </a:r>
            <a:r>
              <a:rPr lang="en-US" altLang="ja-JP" sz="24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ja-JP" alt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8330" y="1600200"/>
            <a:ext cx="8532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700" dirty="0" err="1">
                <a:solidFill>
                  <a:srgbClr val="FFFFFF"/>
                </a:solidFill>
              </a:rPr>
              <a:t>Nucleosynthesis</a:t>
            </a:r>
            <a:r>
              <a:rPr lang="en-US" altLang="ja-JP" sz="2700" dirty="0">
                <a:solidFill>
                  <a:srgbClr val="FFFFFF"/>
                </a:solidFill>
              </a:rPr>
              <a:t> of Elements heavier than Fe</a:t>
            </a:r>
          </a:p>
          <a:p>
            <a:pPr algn="ctr"/>
            <a:r>
              <a:rPr lang="en-US" altLang="ja-JP" sz="2700" dirty="0">
                <a:solidFill>
                  <a:srgbClr val="FFFFFF"/>
                </a:solidFill>
              </a:rPr>
              <a:t> through 3D inhomogeneous chemical evolution of the halo</a:t>
            </a:r>
            <a:endParaRPr lang="ja-JP" altLang="en-US" sz="2700" dirty="0">
              <a:solidFill>
                <a:srgbClr val="FFFF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43000" y="26670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FFFF"/>
                </a:solidFill>
              </a:rPr>
              <a:t>銀河系ハローの三次元非一様化学進化による鉄より重い元素の合成</a:t>
            </a:r>
            <a:endParaRPr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-101600"/>
            <a:ext cx="8686801" cy="1143000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Possible Solution for </a:t>
            </a:r>
            <a:r>
              <a:rPr lang="en-US" altLang="ja-JP" sz="3200" dirty="0" err="1" smtClean="0"/>
              <a:t>Znproblem</a:t>
            </a:r>
            <a:r>
              <a:rPr lang="en-US" altLang="ja-JP" sz="3200" dirty="0" smtClean="0"/>
              <a:t>: ECSN</a:t>
            </a:r>
            <a:endParaRPr lang="ja-JP" altLang="en-US" sz="3200" dirty="0"/>
          </a:p>
        </p:txBody>
      </p:sp>
      <p:grpSp>
        <p:nvGrpSpPr>
          <p:cNvPr id="3" name="図形グループ 33"/>
          <p:cNvGrpSpPr/>
          <p:nvPr/>
        </p:nvGrpSpPr>
        <p:grpSpPr>
          <a:xfrm>
            <a:off x="76200" y="2565400"/>
            <a:ext cx="9169400" cy="3737867"/>
            <a:chOff x="221241" y="2932668"/>
            <a:chExt cx="9169400" cy="373786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209041" y="2932668"/>
              <a:ext cx="518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prstClr val="black"/>
                </a:buClr>
                <a:buFont typeface="Wingdings" charset="2"/>
                <a:buChar char="v"/>
              </a:pPr>
              <a:r>
                <a:rPr lang="en-US" altLang="ja-JP" sz="2000" dirty="0">
                  <a:solidFill>
                    <a:srgbClr val="FF6600"/>
                  </a:solidFill>
                </a:rPr>
                <a:t>ECSN model</a:t>
              </a:r>
              <a:r>
                <a:rPr lang="en-US" altLang="ja-JP" sz="2000" dirty="0">
                  <a:solidFill>
                    <a:prstClr val="black"/>
                  </a:solidFill>
                </a:rPr>
                <a:t> </a:t>
              </a:r>
              <a:r>
                <a:rPr lang="en-US" altLang="ja-JP" sz="2000" dirty="0">
                  <a:solidFill>
                    <a:srgbClr val="000000"/>
                  </a:solidFill>
                </a:rPr>
                <a:t>(considering </a:t>
              </a:r>
              <a:r>
                <a:rPr lang="en-US" altLang="ja-JP" sz="2000" dirty="0" err="1">
                  <a:solidFill>
                    <a:srgbClr val="000000"/>
                  </a:solidFill>
                </a:rPr>
                <a:t>SNe</a:t>
              </a:r>
              <a:r>
                <a:rPr lang="en-US" altLang="ja-JP" sz="2000" dirty="0">
                  <a:solidFill>
                    <a:srgbClr val="000000"/>
                  </a:solidFill>
                </a:rPr>
                <a:t> hydrodynamics</a:t>
              </a:r>
              <a:r>
                <a:rPr lang="en-US" altLang="ja-JP" sz="2000" dirty="0">
                  <a:solidFill>
                    <a:prstClr val="black"/>
                  </a:solidFill>
                </a:rPr>
                <a:t>)</a:t>
              </a:r>
            </a:p>
            <a:p>
              <a:r>
                <a:rPr lang="en-US" altLang="ja-JP" sz="2000" dirty="0">
                  <a:solidFill>
                    <a:prstClr val="black"/>
                  </a:solidFill>
                </a:rPr>
                <a:t> (</a:t>
              </a:r>
              <a:r>
                <a:rPr lang="en-US" altLang="ja-JP" sz="2000" dirty="0" err="1">
                  <a:solidFill>
                    <a:prstClr val="black"/>
                  </a:solidFill>
                </a:rPr>
                <a:t>Wanajo</a:t>
              </a:r>
              <a:r>
                <a:rPr lang="en-US" altLang="ja-JP" sz="2000" dirty="0">
                  <a:solidFill>
                    <a:prstClr val="black"/>
                  </a:solidFill>
                </a:rPr>
                <a:t> et al. 2011, 2013)</a:t>
              </a:r>
              <a:endParaRPr lang="ja-JP" altLang="en-US" sz="2000" dirty="0">
                <a:solidFill>
                  <a:prstClr val="black"/>
                </a:solidFill>
              </a:endParaRPr>
            </a:p>
            <a:p>
              <a:pPr lvl="1">
                <a:buFont typeface="Wingdings" charset="2"/>
                <a:buChar char="Ø"/>
              </a:pPr>
              <a:r>
                <a:rPr lang="en-US" altLang="ja-JP" sz="2000" dirty="0">
                  <a:solidFill>
                    <a:prstClr val="black"/>
                  </a:solidFill>
                </a:rPr>
                <a:t>8.8M</a:t>
              </a:r>
              <a:r>
                <a:rPr lang="en-US" altLang="ja-JP" sz="2000" baseline="-25000" dirty="0">
                  <a:solidFill>
                    <a:prstClr val="black"/>
                  </a:solidFill>
                </a:rPr>
                <a:t>◉</a:t>
              </a:r>
              <a:r>
                <a:rPr lang="en-US" altLang="ja-JP" sz="2000" dirty="0">
                  <a:solidFill>
                    <a:srgbClr val="FF6600"/>
                  </a:solidFill>
                </a:rPr>
                <a:t>ECSN </a:t>
              </a:r>
              <a:r>
                <a:rPr lang="en-US" altLang="ja-JP" sz="2000" dirty="0">
                  <a:solidFill>
                    <a:srgbClr val="000000"/>
                  </a:solidFill>
                </a:rPr>
                <a:t>produce </a:t>
              </a:r>
              <a:r>
                <a:rPr lang="en-US" altLang="ja-JP" sz="2000" dirty="0">
                  <a:solidFill>
                    <a:srgbClr val="FF0000"/>
                  </a:solidFill>
                </a:rPr>
                <a:t>Zn</a:t>
              </a:r>
              <a:r>
                <a:rPr lang="en-US" altLang="ja-JP" sz="2000" dirty="0">
                  <a:solidFill>
                    <a:srgbClr val="000000"/>
                  </a:solidFill>
                </a:rPr>
                <a:t>-</a:t>
              </a:r>
              <a:r>
                <a:rPr lang="en-US" altLang="ja-JP" sz="2000" dirty="0" err="1">
                  <a:solidFill>
                    <a:srgbClr val="000000"/>
                  </a:solidFill>
                </a:rPr>
                <a:t>Zr</a:t>
              </a:r>
              <a:r>
                <a:rPr lang="en-US" altLang="ja-JP" sz="2000" dirty="0">
                  <a:solidFill>
                    <a:srgbClr val="000000"/>
                  </a:solidFill>
                </a:rPr>
                <a:t> sufficiently</a:t>
              </a:r>
              <a:endParaRPr lang="en-US" altLang="ja-JP" sz="2000" dirty="0">
                <a:solidFill>
                  <a:prstClr val="black"/>
                </a:solidFill>
              </a:endParaRPr>
            </a:p>
            <a:p>
              <a:pPr lvl="1">
                <a:buClr>
                  <a:prstClr val="black"/>
                </a:buClr>
                <a:buFont typeface="Wingdings" charset="2"/>
                <a:buChar char="Ø"/>
              </a:pPr>
              <a:r>
                <a:rPr lang="en-US" altLang="ja-JP" sz="2000" dirty="0">
                  <a:solidFill>
                    <a:prstClr val="black"/>
                  </a:solidFill>
                </a:rPr>
                <a:t>yield: </a:t>
              </a:r>
              <a:r>
                <a:rPr lang="en-US" altLang="ja-JP" sz="2000" dirty="0">
                  <a:solidFill>
                    <a:srgbClr val="FF0000"/>
                  </a:solidFill>
                </a:rPr>
                <a:t>Zn…higher </a:t>
              </a:r>
              <a:r>
                <a:rPr lang="en-US" altLang="ja-JP" sz="2000" dirty="0">
                  <a:solidFill>
                    <a:srgbClr val="000000"/>
                  </a:solidFill>
                </a:rPr>
                <a:t>than Fe</a:t>
              </a:r>
            </a:p>
            <a:p>
              <a:pPr lvl="1">
                <a:buClr>
                  <a:prstClr val="black"/>
                </a:buClr>
              </a:pPr>
              <a:r>
                <a:rPr lang="ja-JP" altLang="ja-JP" sz="2000" dirty="0">
                  <a:solidFill>
                    <a:srgbClr val="000000"/>
                  </a:solidFill>
                </a:rPr>
                <a:t>　</a:t>
              </a:r>
              <a:r>
                <a:rPr lang="ja-JP" altLang="en-US" sz="2000" dirty="0">
                  <a:solidFill>
                    <a:srgbClr val="000000"/>
                  </a:solidFill>
                </a:rPr>
                <a:t>　　　　</a:t>
              </a:r>
              <a:r>
                <a:rPr lang="en-US" altLang="ja-JP" sz="2000" dirty="0">
                  <a:solidFill>
                    <a:srgbClr val="008000"/>
                  </a:solidFill>
                </a:rPr>
                <a:t>Fe</a:t>
              </a:r>
              <a:r>
                <a:rPr lang="en-US" altLang="ja-JP" sz="2000" dirty="0">
                  <a:solidFill>
                    <a:srgbClr val="000000"/>
                  </a:solidFill>
                </a:rPr>
                <a:t>…</a:t>
              </a:r>
              <a:r>
                <a:rPr lang="en-US" altLang="ja-JP" sz="2000" dirty="0">
                  <a:solidFill>
                    <a:prstClr val="black"/>
                  </a:solidFill>
                </a:rPr>
                <a:t>~10^-1 </a:t>
              </a:r>
              <a:r>
                <a:rPr lang="en-US" altLang="ja-JP" sz="2000" dirty="0">
                  <a:solidFill>
                    <a:srgbClr val="008000"/>
                  </a:solidFill>
                </a:rPr>
                <a:t>lower than SNII</a:t>
              </a:r>
            </a:p>
            <a:p>
              <a:pPr lvl="1">
                <a:buClr>
                  <a:prstClr val="black"/>
                </a:buClr>
              </a:pPr>
              <a:endParaRPr lang="en-US" altLang="ja-JP" sz="2000" dirty="0">
                <a:solidFill>
                  <a:prstClr val="black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926" y="3594100"/>
              <a:ext cx="4078474" cy="3076435"/>
            </a:xfrm>
            <a:prstGeom prst="rect">
              <a:avLst/>
            </a:prstGeom>
          </p:spPr>
        </p:pic>
        <p:sp>
          <p:nvSpPr>
            <p:cNvPr id="14" name="下矢印 13"/>
            <p:cNvSpPr/>
            <p:nvPr/>
          </p:nvSpPr>
          <p:spPr>
            <a:xfrm>
              <a:off x="6545841" y="4634468"/>
              <a:ext cx="533400" cy="21865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564641" y="4863068"/>
              <a:ext cx="44696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prstClr val="black"/>
                  </a:solidFill>
                </a:rPr>
                <a:t>explain observational trend of Zn with </a:t>
              </a:r>
              <a:r>
                <a:rPr lang="en-US" altLang="ja-JP" sz="2000" dirty="0">
                  <a:solidFill>
                    <a:srgbClr val="FF6600"/>
                  </a:solidFill>
                </a:rPr>
                <a:t>ECSN yield</a:t>
              </a:r>
              <a:r>
                <a:rPr lang="en-US" altLang="ja-JP" sz="2000" dirty="0">
                  <a:solidFill>
                    <a:srgbClr val="000000"/>
                  </a:solidFill>
                </a:rPr>
                <a:t>??</a:t>
              </a:r>
              <a:r>
                <a:rPr lang="ja-JP" altLang="en-US" sz="2000" dirty="0">
                  <a:solidFill>
                    <a:srgbClr val="FF6600"/>
                  </a:solidFill>
                </a:rPr>
                <a:t>　</a:t>
              </a:r>
              <a:r>
                <a:rPr lang="en-US" altLang="ja-JP" sz="2000" dirty="0">
                  <a:solidFill>
                    <a:prstClr val="black"/>
                  </a:solidFill>
                </a:rPr>
                <a:t>→</a:t>
              </a:r>
              <a:r>
                <a:rPr lang="en-US" altLang="ja-JP" sz="2000" dirty="0">
                  <a:solidFill>
                    <a:srgbClr val="FF6600"/>
                  </a:solidFill>
                </a:rPr>
                <a:t> </a:t>
              </a:r>
              <a:r>
                <a:rPr lang="en-US" altLang="ja-JP" sz="2000" dirty="0">
                  <a:solidFill>
                    <a:srgbClr val="000000"/>
                  </a:solidFill>
                </a:rPr>
                <a:t>consider</a:t>
              </a:r>
              <a:r>
                <a:rPr lang="en-US" altLang="ja-JP" sz="2000" dirty="0">
                  <a:solidFill>
                    <a:srgbClr val="FF6600"/>
                  </a:solidFill>
                </a:rPr>
                <a:t> SNII+ECSN</a:t>
              </a:r>
              <a:endParaRPr lang="ja-JP" altLang="en-US" sz="2000" dirty="0">
                <a:solidFill>
                  <a:srgbClr val="FF6600"/>
                </a:solidFill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387600" y="4356100"/>
              <a:ext cx="190500" cy="190500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3446276" y="4241800"/>
              <a:ext cx="190500" cy="190500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463800" y="4062968"/>
              <a:ext cx="4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6600"/>
                  </a:solidFill>
                </a:rPr>
                <a:t>Zn</a:t>
              </a:r>
              <a:endParaRPr lang="ja-JP" altLang="en-US" dirty="0">
                <a:solidFill>
                  <a:srgbClr val="FF66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898254" y="4586069"/>
              <a:ext cx="347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FF6600"/>
                  </a:solidFill>
                </a:rPr>
                <a:t>Co</a:t>
              </a:r>
              <a:endParaRPr lang="ja-JP" altLang="en-US" sz="1200" dirty="0">
                <a:solidFill>
                  <a:srgbClr val="FF66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515150" y="5015468"/>
              <a:ext cx="3203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0000FF"/>
                  </a:solidFill>
                </a:rPr>
                <a:t>Cr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772837" y="5348069"/>
              <a:ext cx="3970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solidFill>
                    <a:srgbClr val="0000FF"/>
                  </a:solidFill>
                </a:rPr>
                <a:t>Mn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017526" y="4978400"/>
              <a:ext cx="402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8000"/>
                  </a:solidFill>
                </a:rPr>
                <a:t>Fe</a:t>
              </a:r>
              <a:endParaRPr lang="ja-JP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21241" y="6310868"/>
              <a:ext cx="13863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err="1">
                  <a:solidFill>
                    <a:prstClr val="black"/>
                  </a:solidFill>
                </a:rPr>
                <a:t>Wanajo</a:t>
              </a:r>
              <a:r>
                <a:rPr lang="en-US" altLang="ja-JP" sz="1600" dirty="0">
                  <a:solidFill>
                    <a:prstClr val="black"/>
                  </a:solidFill>
                </a:rPr>
                <a:t>+ 2013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914400" y="4241800"/>
              <a:ext cx="1418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solar fraction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60603" y="3262868"/>
              <a:ext cx="1171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ECSN yield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図形グループ 44"/>
          <p:cNvGrpSpPr/>
          <p:nvPr/>
        </p:nvGrpSpPr>
        <p:grpSpPr>
          <a:xfrm>
            <a:off x="4156954" y="5334000"/>
            <a:ext cx="5063246" cy="1434467"/>
            <a:chOff x="-94000" y="6857999"/>
            <a:chExt cx="5063246" cy="1434467"/>
          </a:xfrm>
        </p:grpSpPr>
        <p:grpSp>
          <p:nvGrpSpPr>
            <p:cNvPr id="6" name="図形グループ 32"/>
            <p:cNvGrpSpPr/>
            <p:nvPr/>
          </p:nvGrpSpPr>
          <p:grpSpPr>
            <a:xfrm>
              <a:off x="-94000" y="6857999"/>
              <a:ext cx="5063246" cy="1434467"/>
              <a:chOff x="4114801" y="1159244"/>
              <a:chExt cx="4800600" cy="1434467"/>
            </a:xfrm>
          </p:grpSpPr>
          <p:sp>
            <p:nvSpPr>
              <p:cNvPr id="16" name="メモ 15"/>
              <p:cNvSpPr/>
              <p:nvPr/>
            </p:nvSpPr>
            <p:spPr>
              <a:xfrm>
                <a:off x="4114801" y="1159244"/>
                <a:ext cx="4674377" cy="1219201"/>
              </a:xfrm>
              <a:prstGeom prst="foldedCorner">
                <a:avLst/>
              </a:prstGeom>
              <a:solidFill>
                <a:srgbClr val="F9DBFF"/>
              </a:solidFill>
              <a:ln>
                <a:solidFill>
                  <a:srgbClr val="FF5CA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4180439" y="1393382"/>
                <a:ext cx="47349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charset="2"/>
                  <a:buChar char="Ø"/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ECSN lower limit →9M</a:t>
                </a:r>
                <a:r>
                  <a:rPr lang="en-US" altLang="ja-JP" baseline="-25000" dirty="0">
                    <a:solidFill>
                      <a:prstClr val="black"/>
                    </a:solidFill>
                  </a:rPr>
                  <a:t>◉</a:t>
                </a:r>
                <a:endParaRPr lang="en-US" altLang="ja-JP" dirty="0">
                  <a:solidFill>
                    <a:prstClr val="black"/>
                  </a:solidFill>
                </a:endParaRPr>
              </a:p>
              <a:p>
                <a:pPr>
                  <a:buClr>
                    <a:srgbClr val="FF0000"/>
                  </a:buClr>
                  <a:buFont typeface="Wingdings" charset="2"/>
                  <a:buChar char="Ø"/>
                </a:pPr>
                <a:r>
                  <a:rPr lang="en-US" altLang="ja-JP" dirty="0" err="1">
                    <a:solidFill>
                      <a:prstClr val="black"/>
                    </a:solidFill>
                  </a:rPr>
                  <a:t>E</a:t>
                </a:r>
                <a:r>
                  <a:rPr lang="en-US" altLang="ja-JP" baseline="-25000" dirty="0" err="1">
                    <a:solidFill>
                      <a:prstClr val="black"/>
                    </a:solidFill>
                  </a:rPr>
                  <a:t>explosion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→E</a:t>
                </a:r>
                <a:r>
                  <a:rPr lang="en-US" altLang="ja-JP" baseline="-25000" dirty="0">
                    <a:solidFill>
                      <a:prstClr val="black"/>
                    </a:solidFill>
                  </a:rPr>
                  <a:t>ECSN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=E</a:t>
                </a:r>
                <a:r>
                  <a:rPr lang="en-US" altLang="ja-JP" baseline="-25000" dirty="0">
                    <a:solidFill>
                      <a:prstClr val="black"/>
                    </a:solidFill>
                  </a:rPr>
                  <a:t>SNII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=10^51[erg]</a:t>
                </a:r>
              </a:p>
              <a:p>
                <a:pPr>
                  <a:buClr>
                    <a:srgbClr val="FF0000"/>
                  </a:buClr>
                  <a:buFont typeface="Wingdings" charset="2"/>
                  <a:buChar char="Ø"/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only ECSN is considered as origin for </a:t>
                </a:r>
                <a:r>
                  <a:rPr lang="en-US" altLang="ja-JP" dirty="0" err="1">
                    <a:solidFill>
                      <a:prstClr val="black"/>
                    </a:solidFill>
                  </a:rPr>
                  <a:t>Sr</a:t>
                </a:r>
                <a:endParaRPr lang="ja-JP" altLang="en-US" dirty="0">
                  <a:solidFill>
                    <a:prstClr val="black"/>
                  </a:solidFill>
                </a:endParaRPr>
              </a:p>
              <a:p>
                <a:pPr>
                  <a:buClr>
                    <a:srgbClr val="FF0000"/>
                  </a:buClr>
                  <a:buFont typeface="Wingdings" charset="2"/>
                  <a:buChar char="Ø"/>
                </a:pPr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117537" y="6858000"/>
              <a:ext cx="4250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FF428C"/>
                  </a:solidFill>
                </a:rPr>
                <a:t>Supposition &amp; Approximation in GCE model</a:t>
              </a:r>
              <a:endParaRPr lang="ja-JP" altLang="en-US" dirty="0">
                <a:solidFill>
                  <a:srgbClr val="FF428C"/>
                </a:solidFill>
              </a:endParaRPr>
            </a:p>
          </p:txBody>
        </p:sp>
      </p:grpSp>
      <p:grpSp>
        <p:nvGrpSpPr>
          <p:cNvPr id="8" name="図形グループ 34"/>
          <p:cNvGrpSpPr/>
          <p:nvPr/>
        </p:nvGrpSpPr>
        <p:grpSpPr>
          <a:xfrm>
            <a:off x="381000" y="838200"/>
            <a:ext cx="9350493" cy="2083706"/>
            <a:chOff x="647701" y="914400"/>
            <a:chExt cx="9350493" cy="2083706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647701" y="914400"/>
              <a:ext cx="7644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Electron Capture Supernova</a:t>
              </a:r>
              <a:r>
                <a:rPr lang="ja-JP" altLang="en-US" dirty="0">
                  <a:solidFill>
                    <a:prstClr val="black"/>
                  </a:solidFill>
                </a:rPr>
                <a:t>（</a:t>
              </a:r>
              <a:r>
                <a:rPr lang="en-US" altLang="ja-JP" dirty="0">
                  <a:solidFill>
                    <a:srgbClr val="FF6600"/>
                  </a:solidFill>
                </a:rPr>
                <a:t>ECSN</a:t>
              </a:r>
              <a:r>
                <a:rPr lang="ja-JP" altLang="en-US" dirty="0">
                  <a:solidFill>
                    <a:prstClr val="black"/>
                  </a:solidFill>
                </a:rPr>
                <a:t>）</a:t>
              </a:r>
              <a:r>
                <a:rPr lang="en-US" altLang="ja-JP" dirty="0">
                  <a:solidFill>
                    <a:prstClr val="black"/>
                  </a:solidFill>
                </a:rPr>
                <a:t>: a part of </a:t>
              </a:r>
              <a:r>
                <a:rPr lang="en-US" altLang="ja-JP" dirty="0">
                  <a:solidFill>
                    <a:srgbClr val="FF6600"/>
                  </a:solidFill>
                </a:rPr>
                <a:t>8-10M</a:t>
              </a:r>
              <a:r>
                <a:rPr lang="en-US" altLang="ja-JP" baseline="-25000" dirty="0">
                  <a:solidFill>
                    <a:srgbClr val="FF6600"/>
                  </a:solidFill>
                </a:rPr>
                <a:t>◉ </a:t>
              </a:r>
              <a:r>
                <a:rPr lang="en-US" altLang="ja-JP" sz="1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(※lower limit of ECSN unknown)</a:t>
              </a:r>
            </a:p>
            <a:p>
              <a:endParaRPr lang="en-US" altLang="ja-JP" dirty="0">
                <a:solidFill>
                  <a:srgbClr val="FF6600"/>
                </a:solidFill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1074421" y="1341120"/>
              <a:ext cx="1696438" cy="16569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1501141" y="1825667"/>
              <a:ext cx="822960" cy="7651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762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solidFill>
                    <a:srgbClr val="FFFFFF"/>
                  </a:solidFill>
                </a:rPr>
                <a:t>O-Ne-Mg core</a:t>
              </a:r>
              <a:endParaRPr lang="ja-JP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333501" y="1551801"/>
              <a:ext cx="1158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solidFill>
                    <a:srgbClr val="FF6600"/>
                  </a:solidFill>
                </a:rPr>
                <a:t>envelope(H,He</a:t>
              </a:r>
              <a:r>
                <a:rPr lang="en-US" altLang="ja-JP" sz="1200" dirty="0">
                  <a:solidFill>
                    <a:srgbClr val="FF6600"/>
                  </a:solidFill>
                </a:rPr>
                <a:t>)</a:t>
              </a:r>
              <a:endParaRPr lang="ja-JP" altLang="en-US" sz="1200" dirty="0">
                <a:solidFill>
                  <a:srgbClr val="FF6600"/>
                </a:solidFill>
              </a:endParaRPr>
            </a:p>
          </p:txBody>
        </p:sp>
        <p:grpSp>
          <p:nvGrpSpPr>
            <p:cNvPr id="9" name="図形グループ 38"/>
            <p:cNvGrpSpPr/>
            <p:nvPr/>
          </p:nvGrpSpPr>
          <p:grpSpPr>
            <a:xfrm>
              <a:off x="3314702" y="1371600"/>
              <a:ext cx="6683492" cy="1200329"/>
              <a:chOff x="6284591" y="373796"/>
              <a:chExt cx="6379698" cy="1200329"/>
            </a:xfrm>
          </p:grpSpPr>
          <p:sp>
            <p:nvSpPr>
              <p:cNvPr id="42" name="メモ 41"/>
              <p:cNvSpPr/>
              <p:nvPr/>
            </p:nvSpPr>
            <p:spPr>
              <a:xfrm>
                <a:off x="6284591" y="409356"/>
                <a:ext cx="5469044" cy="1031240"/>
              </a:xfrm>
              <a:prstGeom prst="foldedCorner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6357326" y="373796"/>
                <a:ext cx="63069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charset="2"/>
                  <a:buChar char="Ø"/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O-Ne-Mg core gravitationally collapse </a:t>
                </a:r>
              </a:p>
              <a:p>
                <a:pPr>
                  <a:buClr>
                    <a:srgbClr val="FF0000"/>
                  </a:buClr>
                </a:pPr>
                <a:r>
                  <a:rPr lang="ja-JP" altLang="ja-JP" dirty="0">
                    <a:solidFill>
                      <a:prstClr val="black"/>
                    </a:solidFill>
                  </a:rPr>
                  <a:t>　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by </a:t>
                </a:r>
                <a:r>
                  <a:rPr lang="en-US" altLang="ja-JP" dirty="0">
                    <a:solidFill>
                      <a:srgbClr val="FF6600"/>
                    </a:solidFill>
                  </a:rPr>
                  <a:t>electron capture</a:t>
                </a:r>
              </a:p>
              <a:p>
                <a:pPr>
                  <a:buFont typeface="Wingdings" charset="2"/>
                  <a:buChar char="Ø"/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long lifetime, low </a:t>
                </a:r>
                <a:r>
                  <a:rPr lang="en-US" altLang="ja-JP" dirty="0" err="1">
                    <a:solidFill>
                      <a:prstClr val="black"/>
                    </a:solidFill>
                  </a:rPr>
                  <a:t>E</a:t>
                </a:r>
                <a:r>
                  <a:rPr lang="en-US" altLang="ja-JP" baseline="-25000" dirty="0" err="1">
                    <a:solidFill>
                      <a:prstClr val="black"/>
                    </a:solidFill>
                  </a:rPr>
                  <a:t>explosion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~</a:t>
                </a:r>
                <a:r>
                  <a:rPr lang="en-US" altLang="ja-JP" dirty="0">
                    <a:solidFill>
                      <a:srgbClr val="FF6600"/>
                    </a:solidFill>
                  </a:rPr>
                  <a:t>10^50erg </a:t>
                </a:r>
                <a:r>
                  <a:rPr lang="en-US" altLang="ja-JP" dirty="0">
                    <a:solidFill>
                      <a:srgbClr val="000000"/>
                    </a:solidFill>
                  </a:rPr>
                  <a:t>(&lt;10^51erg(SNII))</a:t>
                </a:r>
              </a:p>
              <a:p>
                <a:pPr>
                  <a:buFont typeface="Wingdings" charset="2"/>
                  <a:buChar char="Ø"/>
                </a:pPr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0" name="テキスト ボックス 39"/>
          <p:cNvSpPr txBox="1"/>
          <p:nvPr/>
        </p:nvSpPr>
        <p:spPr>
          <a:xfrm>
            <a:off x="3253882" y="3614401"/>
            <a:ext cx="37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FF6600"/>
                </a:solidFill>
              </a:rPr>
              <a:t>Sr</a:t>
            </a:r>
            <a:endParaRPr lang="ja-JP" altLang="en-US" dirty="0">
              <a:solidFill>
                <a:srgbClr val="FF6600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1704845" y="4724400"/>
            <a:ext cx="190500" cy="190500"/>
          </a:xfrm>
          <a:prstGeom prst="ellipse">
            <a:avLst/>
          </a:prstGeom>
          <a:noFill/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5400" dirty="0" smtClean="0">
                <a:solidFill>
                  <a:srgbClr val="FFFFFF"/>
                </a:solidFill>
              </a:rPr>
              <a:t>Ⅳ.</a:t>
            </a:r>
            <a:r>
              <a:rPr lang="ja-JP" altLang="en-US" sz="5400" dirty="0" smtClean="0">
                <a:solidFill>
                  <a:srgbClr val="FFFFFF"/>
                </a:solidFill>
              </a:rPr>
              <a:t>　</a:t>
            </a:r>
            <a:r>
              <a:rPr lang="en-US" altLang="ja-JP" sz="5400" dirty="0" smtClean="0">
                <a:solidFill>
                  <a:srgbClr val="FFFFFF"/>
                </a:solidFill>
              </a:rPr>
              <a:t>Results and Discussions </a:t>
            </a:r>
            <a:br>
              <a:rPr lang="en-US" altLang="ja-JP" sz="5400" dirty="0" smtClean="0">
                <a:solidFill>
                  <a:srgbClr val="FFFFFF"/>
                </a:solidFill>
              </a:rPr>
            </a:br>
            <a:r>
              <a:rPr lang="en-US" altLang="ja-JP" sz="5400" dirty="0" smtClean="0">
                <a:solidFill>
                  <a:srgbClr val="FFFFFF"/>
                </a:solidFill>
              </a:rPr>
              <a:t/>
            </a:r>
            <a:br>
              <a:rPr lang="en-US" altLang="ja-JP" sz="5400" dirty="0" smtClean="0">
                <a:solidFill>
                  <a:srgbClr val="FFFFFF"/>
                </a:solidFill>
              </a:rPr>
            </a:br>
            <a:endParaRPr lang="ja-JP" altLang="en-US" sz="5400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400" y="3444151"/>
            <a:ext cx="83820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charset="2"/>
              <a:buChar char="²"/>
            </a:pPr>
            <a:r>
              <a:rPr lang="en-US" altLang="ja-JP" sz="2800" dirty="0">
                <a:solidFill>
                  <a:srgbClr val="B7DEE8"/>
                </a:solidFill>
              </a:rPr>
              <a:t> </a:t>
            </a:r>
            <a:r>
              <a:rPr lang="en-US" altLang="ja-JP" sz="2800" dirty="0">
                <a:solidFill>
                  <a:srgbClr val="FFFFFF"/>
                </a:solidFill>
              </a:rPr>
              <a:t>Zn</a:t>
            </a:r>
            <a:r>
              <a:rPr lang="en-US" altLang="ja-JP" sz="2800" dirty="0">
                <a:solidFill>
                  <a:srgbClr val="B7DEE8"/>
                </a:solidFill>
              </a:rPr>
              <a:t>: </a:t>
            </a:r>
            <a:r>
              <a:rPr lang="en-US" altLang="ja-JP" sz="2800" dirty="0">
                <a:solidFill>
                  <a:srgbClr val="A2FF63"/>
                </a:solidFill>
              </a:rPr>
              <a:t>SNII </a:t>
            </a:r>
            <a:r>
              <a:rPr lang="en-US" altLang="ja-JP" sz="2800" dirty="0">
                <a:solidFill>
                  <a:srgbClr val="B7DEE8"/>
                </a:solidFill>
              </a:rPr>
              <a:t>&amp;</a:t>
            </a:r>
            <a:r>
              <a:rPr lang="en-US" altLang="ja-JP" sz="2800" dirty="0">
                <a:solidFill>
                  <a:srgbClr val="4BACC6">
                    <a:lumMod val="40000"/>
                    <a:lumOff val="60000"/>
                  </a:srgbClr>
                </a:solidFill>
              </a:rPr>
              <a:t> </a:t>
            </a:r>
            <a:r>
              <a:rPr lang="en-US" altLang="ja-JP" sz="2800" dirty="0">
                <a:solidFill>
                  <a:srgbClr val="FFA924"/>
                </a:solidFill>
              </a:rPr>
              <a:t>SNII + ECSN</a:t>
            </a:r>
            <a:r>
              <a:rPr lang="en-US" altLang="ja-JP" sz="2800" dirty="0">
                <a:solidFill>
                  <a:srgbClr val="4BACC6">
                    <a:lumMod val="40000"/>
                    <a:lumOff val="60000"/>
                  </a:srgbClr>
                </a:solidFill>
              </a:rPr>
              <a:t>, </a:t>
            </a:r>
          </a:p>
          <a:p>
            <a:pPr algn="ctr"/>
            <a:r>
              <a:rPr lang="en-US" altLang="ja-JP" sz="2800" dirty="0">
                <a:solidFill>
                  <a:srgbClr val="4BACC6">
                    <a:lumMod val="40000"/>
                    <a:lumOff val="60000"/>
                  </a:srgbClr>
                </a:solidFill>
              </a:rPr>
              <a:t>comparison with homogeneous</a:t>
            </a:r>
          </a:p>
          <a:p>
            <a:pPr lvl="1" algn="ctr"/>
            <a:endParaRPr lang="en-US" altLang="ja-JP" sz="1200" dirty="0">
              <a:solidFill>
                <a:srgbClr val="4BACC6">
                  <a:lumMod val="40000"/>
                  <a:lumOff val="60000"/>
                </a:srgbClr>
              </a:solidFill>
            </a:endParaRPr>
          </a:p>
          <a:p>
            <a:pPr algn="ctr">
              <a:buFont typeface="Wingdings" charset="2"/>
              <a:buChar char="²"/>
            </a:pPr>
            <a:r>
              <a:rPr lang="en-US" altLang="ja-JP" sz="2800" dirty="0">
                <a:solidFill>
                  <a:srgbClr val="4BACC6">
                    <a:lumMod val="40000"/>
                    <a:lumOff val="60000"/>
                  </a:srgbClr>
                </a:solidFill>
              </a:rPr>
              <a:t> </a:t>
            </a:r>
            <a:r>
              <a:rPr lang="en-US" altLang="ja-JP" sz="2800" dirty="0">
                <a:solidFill>
                  <a:prstClr val="white"/>
                </a:solidFill>
              </a:rPr>
              <a:t>Zn &amp; </a:t>
            </a:r>
            <a:r>
              <a:rPr lang="en-US" altLang="ja-JP" sz="2800" dirty="0" err="1">
                <a:solidFill>
                  <a:prstClr val="white"/>
                </a:solidFill>
              </a:rPr>
              <a:t>Sr</a:t>
            </a:r>
            <a:r>
              <a:rPr lang="en-US" altLang="ja-JP" sz="2800" dirty="0">
                <a:solidFill>
                  <a:srgbClr val="4BACC6">
                    <a:lumMod val="40000"/>
                    <a:lumOff val="60000"/>
                  </a:srgbClr>
                </a:solidFill>
              </a:rPr>
              <a:t> : </a:t>
            </a:r>
            <a:r>
              <a:rPr lang="en-US" altLang="ja-JP" sz="2800" dirty="0">
                <a:solidFill>
                  <a:srgbClr val="FFA924"/>
                </a:solidFill>
              </a:rPr>
              <a:t>SNII + ECSN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表 77"/>
          <p:cNvGraphicFramePr>
            <a:graphicFrameLocks noGrp="1"/>
          </p:cNvGraphicFramePr>
          <p:nvPr/>
        </p:nvGraphicFramePr>
        <p:xfrm>
          <a:off x="304800" y="762000"/>
          <a:ext cx="8534401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/>
                <a:gridCol w="3962400"/>
                <a:gridCol w="4000500"/>
              </a:tblGrid>
              <a:tr h="60841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solidFill>
                            <a:srgbClr val="008000"/>
                          </a:solidFill>
                        </a:rPr>
                        <a:t>SNeII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>
                          <a:solidFill>
                            <a:srgbClr val="FF6600"/>
                          </a:solidFill>
                        </a:rPr>
                        <a:t>SNeII</a:t>
                      </a:r>
                      <a:r>
                        <a:rPr kumimoji="1" lang="en-US" altLang="ja-JP" dirty="0" smtClean="0">
                          <a:solidFill>
                            <a:srgbClr val="FF6600"/>
                          </a:solidFill>
                        </a:rPr>
                        <a:t>  +</a:t>
                      </a:r>
                      <a:r>
                        <a:rPr kumimoji="1" lang="en-US" altLang="ja-JP" baseline="0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rgbClr val="FF6600"/>
                          </a:solidFill>
                        </a:rPr>
                        <a:t>ECSN</a:t>
                      </a:r>
                      <a:endParaRPr kumimoji="1" lang="ja-JP" altLang="en-US" dirty="0" smtClean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44381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 Zn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A2FF6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FA924"/>
                    </a:solidFill>
                  </a:tcPr>
                </a:tc>
              </a:tr>
            </a:tbl>
          </a:graphicData>
        </a:graphic>
      </p:graphicFrame>
      <p:pic>
        <p:nvPicPr>
          <p:cNvPr id="39" name="図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45920"/>
            <a:ext cx="3226361" cy="1898544"/>
          </a:xfrm>
          <a:prstGeom prst="rect">
            <a:avLst/>
          </a:prstGeom>
        </p:spPr>
      </p:pic>
      <p:sp>
        <p:nvSpPr>
          <p:cNvPr id="44" name="タイトル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300" dirty="0" smtClean="0">
                <a:solidFill>
                  <a:srgbClr val="FF0000"/>
                </a:solidFill>
              </a:rPr>
              <a:t>Result① : Zn </a:t>
            </a:r>
            <a:r>
              <a:rPr lang="en-US" altLang="ja-JP" sz="3300" dirty="0" smtClean="0"/>
              <a:t>(</a:t>
            </a:r>
            <a:r>
              <a:rPr lang="en-US" altLang="ja-JP" sz="3300" dirty="0" err="1" smtClean="0"/>
              <a:t>noECSN&amp;ECSN</a:t>
            </a:r>
            <a:r>
              <a:rPr lang="en-US" altLang="ja-JP" sz="3300" dirty="0" smtClean="0"/>
              <a:t>)</a:t>
            </a:r>
            <a:endParaRPr lang="ja-JP" altLang="en-US" sz="3300" dirty="0"/>
          </a:p>
        </p:txBody>
      </p:sp>
      <p:grpSp>
        <p:nvGrpSpPr>
          <p:cNvPr id="2" name="図形グループ 65"/>
          <p:cNvGrpSpPr/>
          <p:nvPr/>
        </p:nvGrpSpPr>
        <p:grpSpPr>
          <a:xfrm>
            <a:off x="810542" y="1663700"/>
            <a:ext cx="7774097" cy="2222500"/>
            <a:chOff x="836503" y="3644900"/>
            <a:chExt cx="7774097" cy="2222500"/>
          </a:xfrm>
        </p:grpSpPr>
        <p:grpSp>
          <p:nvGrpSpPr>
            <p:cNvPr id="3" name="図形グループ 53"/>
            <p:cNvGrpSpPr/>
            <p:nvPr/>
          </p:nvGrpSpPr>
          <p:grpSpPr>
            <a:xfrm>
              <a:off x="4824303" y="3657600"/>
              <a:ext cx="3786297" cy="2209800"/>
              <a:chOff x="838201" y="1219200"/>
              <a:chExt cx="3786297" cy="2209800"/>
            </a:xfrm>
          </p:grpSpPr>
          <p:grpSp>
            <p:nvGrpSpPr>
              <p:cNvPr id="4" name="図形グループ 16"/>
              <p:cNvGrpSpPr/>
              <p:nvPr/>
            </p:nvGrpSpPr>
            <p:grpSpPr>
              <a:xfrm>
                <a:off x="1066800" y="1219200"/>
                <a:ext cx="328146" cy="1952010"/>
                <a:chOff x="600000" y="1120001"/>
                <a:chExt cx="328146" cy="1952010"/>
              </a:xfrm>
            </p:grpSpPr>
            <p:sp>
              <p:nvSpPr>
                <p:cNvPr id="59" name="正方形/長方形 58"/>
                <p:cNvSpPr/>
                <p:nvPr/>
              </p:nvSpPr>
              <p:spPr>
                <a:xfrm>
                  <a:off x="651743" y="1120001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正方形/長方形 59"/>
                <p:cNvSpPr/>
                <p:nvPr/>
              </p:nvSpPr>
              <p:spPr>
                <a:xfrm>
                  <a:off x="650249" y="1562100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  <p:sp>
              <p:nvSpPr>
                <p:cNvPr id="61" name="正方形/長方形 60"/>
                <p:cNvSpPr/>
                <p:nvPr/>
              </p:nvSpPr>
              <p:spPr>
                <a:xfrm>
                  <a:off x="650245" y="1981200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prstClr val="black"/>
                      </a:solidFill>
                    </a:rPr>
                    <a:t>0</a:t>
                  </a:r>
                </a:p>
              </p:txBody>
            </p:sp>
            <p:sp>
              <p:nvSpPr>
                <p:cNvPr id="62" name="正方形/長方形 61"/>
                <p:cNvSpPr/>
                <p:nvPr/>
              </p:nvSpPr>
              <p:spPr>
                <a:xfrm>
                  <a:off x="600000" y="2413000"/>
                  <a:ext cx="31290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prstClr val="black"/>
                      </a:solidFill>
                    </a:rPr>
                    <a:t>-1</a:t>
                  </a:r>
                </a:p>
              </p:txBody>
            </p:sp>
            <p:sp>
              <p:nvSpPr>
                <p:cNvPr id="63" name="正方形/長方形 62"/>
                <p:cNvSpPr/>
                <p:nvPr/>
              </p:nvSpPr>
              <p:spPr>
                <a:xfrm>
                  <a:off x="615240" y="2795012"/>
                  <a:ext cx="31290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prstClr val="black"/>
                      </a:solidFill>
                    </a:rPr>
                    <a:t>-2</a:t>
                  </a:r>
                </a:p>
              </p:txBody>
            </p:sp>
          </p:grpSp>
          <p:sp>
            <p:nvSpPr>
              <p:cNvPr id="56" name="テキスト ボックス 55"/>
              <p:cNvSpPr txBox="1"/>
              <p:nvPr/>
            </p:nvSpPr>
            <p:spPr>
              <a:xfrm>
                <a:off x="1272874" y="3075801"/>
                <a:ext cx="33516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>
                    <a:solidFill>
                      <a:prstClr val="black"/>
                    </a:solidFill>
                  </a:rPr>
                  <a:t>-6                          -4                          -2                         0        </a:t>
                </a:r>
                <a:endParaRPr lang="ja-JP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2590800" y="3121223"/>
                <a:ext cx="645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solidFill>
                      <a:prstClr val="black"/>
                    </a:solidFill>
                  </a:rPr>
                  <a:t>[Fe/H]</a:t>
                </a:r>
                <a:endParaRPr lang="ja-JP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 rot="16200000">
                <a:off x="636238" y="2110822"/>
                <a:ext cx="7117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solidFill>
                      <a:prstClr val="black"/>
                    </a:solidFill>
                  </a:rPr>
                  <a:t>[Zn/Fe]</a:t>
                </a:r>
                <a:endParaRPr lang="ja-JP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図形グループ 64"/>
            <p:cNvGrpSpPr/>
            <p:nvPr/>
          </p:nvGrpSpPr>
          <p:grpSpPr>
            <a:xfrm>
              <a:off x="836503" y="3644900"/>
              <a:ext cx="3821087" cy="2209800"/>
              <a:chOff x="838201" y="1219200"/>
              <a:chExt cx="3821087" cy="2209800"/>
            </a:xfrm>
          </p:grpSpPr>
          <p:grpSp>
            <p:nvGrpSpPr>
              <p:cNvPr id="6" name="図形グループ 16"/>
              <p:cNvGrpSpPr/>
              <p:nvPr/>
            </p:nvGrpSpPr>
            <p:grpSpPr>
              <a:xfrm>
                <a:off x="1066800" y="1219200"/>
                <a:ext cx="338306" cy="2002810"/>
                <a:chOff x="600000" y="1120001"/>
                <a:chExt cx="338306" cy="2002810"/>
              </a:xfrm>
            </p:grpSpPr>
            <p:sp>
              <p:nvSpPr>
                <p:cNvPr id="70" name="正方形/長方形 69"/>
                <p:cNvSpPr/>
                <p:nvPr/>
              </p:nvSpPr>
              <p:spPr>
                <a:xfrm>
                  <a:off x="651743" y="1120001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  <p:sp>
              <p:nvSpPr>
                <p:cNvPr id="71" name="正方形/長方形 70"/>
                <p:cNvSpPr/>
                <p:nvPr/>
              </p:nvSpPr>
              <p:spPr>
                <a:xfrm>
                  <a:off x="650249" y="1562100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  <p:sp>
              <p:nvSpPr>
                <p:cNvPr id="72" name="正方形/長方形 71"/>
                <p:cNvSpPr/>
                <p:nvPr/>
              </p:nvSpPr>
              <p:spPr>
                <a:xfrm>
                  <a:off x="650245" y="1981200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prstClr val="black"/>
                      </a:solidFill>
                    </a:rPr>
                    <a:t>0</a:t>
                  </a:r>
                </a:p>
              </p:txBody>
            </p:sp>
            <p:sp>
              <p:nvSpPr>
                <p:cNvPr id="73" name="正方形/長方形 72"/>
                <p:cNvSpPr/>
                <p:nvPr/>
              </p:nvSpPr>
              <p:spPr>
                <a:xfrm>
                  <a:off x="600000" y="2413000"/>
                  <a:ext cx="31290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prstClr val="black"/>
                      </a:solidFill>
                    </a:rPr>
                    <a:t>-1</a:t>
                  </a:r>
                </a:p>
              </p:txBody>
            </p:sp>
            <p:sp>
              <p:nvSpPr>
                <p:cNvPr id="74" name="正方形/長方形 73"/>
                <p:cNvSpPr/>
                <p:nvPr/>
              </p:nvSpPr>
              <p:spPr>
                <a:xfrm>
                  <a:off x="625400" y="2845812"/>
                  <a:ext cx="31290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prstClr val="black"/>
                      </a:solidFill>
                    </a:rPr>
                    <a:t>-2</a:t>
                  </a:r>
                </a:p>
              </p:txBody>
            </p:sp>
          </p:grpSp>
          <p:sp>
            <p:nvSpPr>
              <p:cNvPr id="67" name="テキスト ボックス 66"/>
              <p:cNvSpPr txBox="1"/>
              <p:nvPr/>
            </p:nvSpPr>
            <p:spPr>
              <a:xfrm>
                <a:off x="1272874" y="3075801"/>
                <a:ext cx="33864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>
                    <a:solidFill>
                      <a:prstClr val="black"/>
                    </a:solidFill>
                  </a:rPr>
                  <a:t>-6                          -4                          -2                         0        </a:t>
                </a:r>
                <a:endParaRPr lang="ja-JP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2590800" y="3121223"/>
                <a:ext cx="6451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solidFill>
                      <a:prstClr val="black"/>
                    </a:solidFill>
                  </a:rPr>
                  <a:t>[Fe/H]</a:t>
                </a:r>
                <a:endParaRPr lang="ja-JP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 rot="16200000">
                <a:off x="636238" y="2110822"/>
                <a:ext cx="7117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>
                    <a:solidFill>
                      <a:prstClr val="black"/>
                    </a:solidFill>
                  </a:rPr>
                  <a:t>[Zn/Fe]</a:t>
                </a:r>
                <a:endParaRPr lang="ja-JP" altLang="en-US" sz="14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3" name="テキスト ボックス 52"/>
          <p:cNvSpPr txBox="1"/>
          <p:nvPr/>
        </p:nvSpPr>
        <p:spPr>
          <a:xfrm>
            <a:off x="290480" y="4209872"/>
            <a:ext cx="83963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  <a:buFont typeface="Wingdings" charset="2"/>
              <a:buChar char="Ø"/>
            </a:pPr>
            <a:r>
              <a:rPr lang="en-US" altLang="ja-JP" sz="2400" dirty="0">
                <a:solidFill>
                  <a:srgbClr val="FF6600"/>
                </a:solidFill>
              </a:rPr>
              <a:t> SNII+ECSN</a:t>
            </a:r>
            <a:r>
              <a:rPr lang="en-US" altLang="ja-JP" sz="2400" dirty="0">
                <a:solidFill>
                  <a:srgbClr val="000000"/>
                </a:solidFill>
              </a:rPr>
              <a:t>→ can explain </a:t>
            </a:r>
            <a:r>
              <a:rPr lang="en-US" altLang="ja-JP" sz="2400" dirty="0">
                <a:solidFill>
                  <a:srgbClr val="FF6600"/>
                </a:solidFill>
              </a:rPr>
              <a:t>large values</a:t>
            </a:r>
            <a:r>
              <a:rPr lang="en-US" altLang="ja-JP" sz="2400" dirty="0">
                <a:solidFill>
                  <a:srgbClr val="000000"/>
                </a:solidFill>
              </a:rPr>
              <a:t> at low [Fe/H] and</a:t>
            </a:r>
          </a:p>
          <a:p>
            <a:pPr>
              <a:buClr>
                <a:prstClr val="black"/>
              </a:buClr>
            </a:pPr>
            <a:r>
              <a:rPr lang="ja-JP" altLang="ja-JP" sz="2400" dirty="0">
                <a:solidFill>
                  <a:srgbClr val="000000"/>
                </a:solidFill>
              </a:rPr>
              <a:t>　</a:t>
            </a:r>
            <a:r>
              <a:rPr lang="ja-JP" altLang="en-US" sz="2400" dirty="0">
                <a:solidFill>
                  <a:srgbClr val="000000"/>
                </a:solidFill>
              </a:rPr>
              <a:t>　　　　　　　　</a:t>
            </a:r>
            <a:r>
              <a:rPr lang="en-US" altLang="ja-JP" sz="2400" dirty="0">
                <a:solidFill>
                  <a:srgbClr val="000000"/>
                </a:solidFill>
              </a:rPr>
              <a:t> the </a:t>
            </a:r>
            <a:r>
              <a:rPr lang="en-US" altLang="ja-JP" sz="2400" dirty="0">
                <a:solidFill>
                  <a:srgbClr val="0000FF"/>
                </a:solidFill>
              </a:rPr>
              <a:t>decreasing trend</a:t>
            </a:r>
          </a:p>
          <a:p>
            <a:pPr>
              <a:buFont typeface="Wingdings" charset="2"/>
              <a:buChar char="Ø"/>
            </a:pPr>
            <a:r>
              <a:rPr lang="en-US" altLang="ja-JP" sz="2400" dirty="0">
                <a:solidFill>
                  <a:srgbClr val="000000"/>
                </a:solidFill>
              </a:rPr>
              <a:t> effect of </a:t>
            </a:r>
            <a:r>
              <a:rPr lang="en-US" altLang="ja-JP" sz="2400" dirty="0">
                <a:solidFill>
                  <a:srgbClr val="0000FF"/>
                </a:solidFill>
              </a:rPr>
              <a:t>low Fe </a:t>
            </a:r>
            <a:r>
              <a:rPr lang="en-US" altLang="ja-JP" sz="2400" dirty="0">
                <a:solidFill>
                  <a:srgbClr val="000000"/>
                </a:solidFill>
              </a:rPr>
              <a:t>yield and </a:t>
            </a:r>
            <a:r>
              <a:rPr lang="en-US" altLang="ja-JP" sz="2400" dirty="0">
                <a:solidFill>
                  <a:srgbClr val="FF0000"/>
                </a:solidFill>
              </a:rPr>
              <a:t>higher Zn yield than Fe </a:t>
            </a:r>
            <a:r>
              <a:rPr lang="en-US" altLang="ja-JP" sz="2400" dirty="0">
                <a:solidFill>
                  <a:srgbClr val="000000"/>
                </a:solidFill>
              </a:rPr>
              <a:t>of ECSN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80" y="1621757"/>
            <a:ext cx="3226361" cy="189854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559" y="1643862"/>
            <a:ext cx="3226361" cy="1901978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299808" y="5562600"/>
            <a:ext cx="82205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dirty="0">
                <a:solidFill>
                  <a:srgbClr val="0000FF"/>
                </a:solidFill>
              </a:rPr>
              <a:t>homogeneous model : </a:t>
            </a:r>
            <a:r>
              <a:rPr lang="en-US" altLang="ja-JP" sz="2400" dirty="0">
                <a:solidFill>
                  <a:prstClr val="black"/>
                </a:solidFill>
              </a:rPr>
              <a:t>shows </a:t>
            </a:r>
            <a:r>
              <a:rPr lang="en-US" altLang="ja-JP" sz="2400" dirty="0">
                <a:solidFill>
                  <a:srgbClr val="FF0000"/>
                </a:solidFill>
              </a:rPr>
              <a:t>increasing trend</a:t>
            </a:r>
          </a:p>
          <a:p>
            <a:r>
              <a:rPr lang="en-US" altLang="ja-JP" sz="2000" dirty="0">
                <a:solidFill>
                  <a:prstClr val="black"/>
                </a:solidFill>
              </a:rPr>
              <a:t>mean abundance →</a:t>
            </a:r>
            <a:r>
              <a:rPr lang="ja-JP" altLang="en-US" sz="2000" dirty="0">
                <a:solidFill>
                  <a:prstClr val="black"/>
                </a:solidFill>
              </a:rPr>
              <a:t>　</a:t>
            </a:r>
            <a:r>
              <a:rPr lang="en-US" altLang="ja-JP" sz="2000" dirty="0">
                <a:solidFill>
                  <a:srgbClr val="FF6600"/>
                </a:solidFill>
              </a:rPr>
              <a:t>ECSN effect </a:t>
            </a:r>
            <a:r>
              <a:rPr lang="en-US" altLang="ja-JP" sz="2000" dirty="0">
                <a:solidFill>
                  <a:prstClr val="black"/>
                </a:solidFill>
              </a:rPr>
              <a:t>appears </a:t>
            </a:r>
            <a:r>
              <a:rPr lang="en-US" altLang="ja-JP" sz="2000" dirty="0">
                <a:solidFill>
                  <a:srgbClr val="0000FF"/>
                </a:solidFill>
              </a:rPr>
              <a:t>at high [Fe/H] (=later)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1600" dirty="0">
                <a:solidFill>
                  <a:prstClr val="white">
                    <a:lumMod val="65000"/>
                  </a:prstClr>
                </a:solidFill>
              </a:rPr>
              <a:t>※[Fe/</a:t>
            </a:r>
            <a:r>
              <a:rPr lang="en-US" altLang="ja-JP" sz="1600" dirty="0" err="1">
                <a:solidFill>
                  <a:prstClr val="white">
                    <a:lumMod val="65000"/>
                  </a:prstClr>
                </a:solidFill>
              </a:rPr>
              <a:t>H]∝time</a:t>
            </a:r>
            <a:r>
              <a:rPr lang="ja-JP" altLang="en-US" sz="2600" dirty="0">
                <a:solidFill>
                  <a:prstClr val="black"/>
                </a:solidFill>
              </a:rPr>
              <a:t>　</a:t>
            </a:r>
            <a:endParaRPr lang="ja-JP" altLang="en-US" sz="2600" dirty="0">
              <a:solidFill>
                <a:srgbClr val="0000FF"/>
              </a:solidFill>
            </a:endParaRPr>
          </a:p>
        </p:txBody>
      </p:sp>
      <p:pic>
        <p:nvPicPr>
          <p:cNvPr id="34" name="図 33" descr="まる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462" y="1828800"/>
            <a:ext cx="861837" cy="696099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1391920" y="1600200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○ number density of model star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59232" y="3018254"/>
            <a:ext cx="1137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</a:rPr>
              <a:t>+ observation </a:t>
            </a:r>
          </a:p>
          <a:p>
            <a:r>
              <a:rPr lang="en-US" altLang="ja-JP" sz="1100" dirty="0">
                <a:solidFill>
                  <a:prstClr val="black"/>
                </a:solidFill>
              </a:rPr>
              <a:t>(SAGA database)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7142" y="2971800"/>
            <a:ext cx="841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prstClr val="black"/>
                </a:solidFill>
              </a:rPr>
              <a:t>ν</a:t>
            </a:r>
            <a:r>
              <a:rPr lang="en-US" altLang="ja-JP" sz="1200" dirty="0">
                <a:solidFill>
                  <a:prstClr val="black"/>
                </a:solidFill>
              </a:rPr>
              <a:t>=0.07</a:t>
            </a:r>
          </a:p>
          <a:p>
            <a:r>
              <a:rPr lang="en-US" altLang="ja-JP" sz="1200" dirty="0">
                <a:solidFill>
                  <a:prstClr val="black"/>
                </a:solidFill>
              </a:rPr>
              <a:t>[Gyr</a:t>
            </a:r>
            <a:r>
              <a:rPr lang="en-US" altLang="ja-JP" sz="1200" baseline="30000" dirty="0">
                <a:solidFill>
                  <a:prstClr val="black"/>
                </a:solidFill>
              </a:rPr>
              <a:t>-1</a:t>
            </a:r>
            <a:r>
              <a:rPr lang="en-US" altLang="ja-JP" sz="1200" dirty="0">
                <a:solidFill>
                  <a:prstClr val="black"/>
                </a:solidFill>
              </a:rPr>
              <a:t>]</a:t>
            </a:r>
          </a:p>
          <a:p>
            <a:r>
              <a:rPr lang="en-US" altLang="ja-JP" sz="1200" dirty="0">
                <a:solidFill>
                  <a:prstClr val="black"/>
                </a:solidFill>
              </a:rPr>
              <a:t> </a:t>
            </a:r>
          </a:p>
          <a:p>
            <a:r>
              <a:rPr lang="en-US" altLang="ja-JP" sz="1200" dirty="0" err="1">
                <a:solidFill>
                  <a:prstClr val="black"/>
                </a:solidFill>
              </a:rPr>
              <a:t>o</a:t>
            </a:r>
            <a:r>
              <a:rPr lang="en-US" altLang="ja-JP" sz="1200" dirty="0">
                <a:solidFill>
                  <a:prstClr val="black"/>
                </a:solidFill>
              </a:rPr>
              <a:t>=0.45</a:t>
            </a:r>
          </a:p>
          <a:p>
            <a:r>
              <a:rPr lang="en-US" altLang="ja-JP" sz="1200" dirty="0">
                <a:solidFill>
                  <a:srgbClr val="000000"/>
                </a:solidFill>
              </a:rPr>
              <a:t>[Gyr</a:t>
            </a:r>
            <a:r>
              <a:rPr lang="en-US" altLang="ja-JP" sz="1200" baseline="30000" dirty="0">
                <a:solidFill>
                  <a:srgbClr val="000000"/>
                </a:solidFill>
              </a:rPr>
              <a:t>-1</a:t>
            </a:r>
            <a:r>
              <a:rPr lang="en-US" altLang="ja-JP" sz="1200" dirty="0">
                <a:solidFill>
                  <a:srgbClr val="000000"/>
                </a:solidFill>
              </a:rPr>
              <a:t>]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14960" y="1487269"/>
            <a:ext cx="764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FFFFFF"/>
                </a:solidFill>
              </a:rPr>
              <a:t>ECSN:</a:t>
            </a:r>
          </a:p>
          <a:p>
            <a:r>
              <a:rPr lang="en-US" altLang="ja-JP" sz="1200" dirty="0" err="1">
                <a:solidFill>
                  <a:srgbClr val="FFFFFF"/>
                </a:solidFill>
              </a:rPr>
              <a:t>M</a:t>
            </a:r>
            <a:r>
              <a:rPr lang="en-US" altLang="ja-JP" sz="1200" baseline="-25000" dirty="0" err="1">
                <a:solidFill>
                  <a:srgbClr val="FFFFFF"/>
                </a:solidFill>
              </a:rPr>
              <a:t>low</a:t>
            </a:r>
            <a:endParaRPr lang="en-US" altLang="ja-JP" sz="1200" baseline="-25000" dirty="0">
              <a:solidFill>
                <a:srgbClr val="FFFFFF"/>
              </a:solidFill>
            </a:endParaRPr>
          </a:p>
          <a:p>
            <a:r>
              <a:rPr lang="en-US" altLang="ja-JP" sz="1200" dirty="0">
                <a:solidFill>
                  <a:srgbClr val="FFFFFF"/>
                </a:solidFill>
              </a:rPr>
              <a:t>=9.0</a:t>
            </a:r>
            <a:endParaRPr lang="ja-JP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表 77"/>
          <p:cNvGraphicFramePr>
            <a:graphicFrameLocks noGrp="1"/>
          </p:cNvGraphicFramePr>
          <p:nvPr/>
        </p:nvGraphicFramePr>
        <p:xfrm>
          <a:off x="304800" y="762000"/>
          <a:ext cx="8534401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/>
                <a:gridCol w="3962400"/>
                <a:gridCol w="4000500"/>
              </a:tblGrid>
              <a:tr h="60841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6600"/>
                          </a:solidFill>
                        </a:rPr>
                        <a:t>Zn</a:t>
                      </a:r>
                      <a:endParaRPr kumimoji="1" lang="ja-JP" altLang="en-US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FFE0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>
                          <a:solidFill>
                            <a:srgbClr val="660066"/>
                          </a:solidFill>
                        </a:rPr>
                        <a:t>Sr</a:t>
                      </a:r>
                      <a:endParaRPr kumimoji="1" lang="ja-JP" altLang="en-US" dirty="0" smtClean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4381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r>
                        <a:rPr kumimoji="1"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FA924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40" y="1640840"/>
            <a:ext cx="3216201" cy="1892567"/>
          </a:xfrm>
          <a:prstGeom prst="rect">
            <a:avLst/>
          </a:prstGeom>
        </p:spPr>
      </p:pic>
      <p:sp>
        <p:nvSpPr>
          <p:cNvPr id="44" name="タイトル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300" dirty="0" smtClean="0">
                <a:solidFill>
                  <a:srgbClr val="FF0000"/>
                </a:solidFill>
              </a:rPr>
              <a:t>Result② : Zn &amp; </a:t>
            </a:r>
            <a:r>
              <a:rPr lang="en-US" altLang="ja-JP" sz="3300" dirty="0" err="1" smtClean="0">
                <a:solidFill>
                  <a:srgbClr val="FF0000"/>
                </a:solidFill>
              </a:rPr>
              <a:t>Sr</a:t>
            </a:r>
            <a:endParaRPr lang="ja-JP" altLang="en-US" sz="3300" dirty="0">
              <a:solidFill>
                <a:srgbClr val="FF0000"/>
              </a:solidFill>
            </a:endParaRPr>
          </a:p>
        </p:txBody>
      </p:sp>
      <p:grpSp>
        <p:nvGrpSpPr>
          <p:cNvPr id="2" name="図形グループ 16"/>
          <p:cNvGrpSpPr/>
          <p:nvPr/>
        </p:nvGrpSpPr>
        <p:grpSpPr>
          <a:xfrm>
            <a:off x="5057421" y="1564640"/>
            <a:ext cx="324565" cy="2065159"/>
            <a:chOff x="630480" y="1008241"/>
            <a:chExt cx="324565" cy="2065159"/>
          </a:xfrm>
        </p:grpSpPr>
        <p:sp>
          <p:nvSpPr>
            <p:cNvPr id="59" name="正方形/長方形 58"/>
            <p:cNvSpPr/>
            <p:nvPr/>
          </p:nvSpPr>
          <p:spPr>
            <a:xfrm>
              <a:off x="692383" y="1008241"/>
              <a:ext cx="2626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80729" y="1716762"/>
              <a:ext cx="2626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30480" y="2440801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prstClr val="black"/>
                  </a:solidFill>
                </a:rPr>
                <a:t>-2</a:t>
              </a: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39772" y="2796401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prstClr val="black"/>
                  </a:solidFill>
                </a:rPr>
                <a:t>-3</a:t>
              </a:r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6550941" y="3578423"/>
            <a:ext cx="645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[Fe/H]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27056" y="3510141"/>
            <a:ext cx="3212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-6                       -4                          -2                         0        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63141" y="3565723"/>
            <a:ext cx="645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[Fe/H]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 rot="16200000">
            <a:off x="636238" y="2559996"/>
            <a:ext cx="711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[Zn/Fe]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81000" y="4724400"/>
            <a:ext cx="8396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ja-JP" sz="2600" dirty="0">
                <a:solidFill>
                  <a:prstClr val="black"/>
                </a:solidFill>
              </a:rPr>
              <a:t> </a:t>
            </a:r>
            <a:r>
              <a:rPr lang="en-US" altLang="ja-JP" sz="2600" dirty="0">
                <a:solidFill>
                  <a:srgbClr val="FF5CA4"/>
                </a:solidFill>
              </a:rPr>
              <a:t>c</a:t>
            </a:r>
            <a:r>
              <a:rPr lang="en-US" altLang="ja-JP" sz="2600" dirty="0">
                <a:solidFill>
                  <a:srgbClr val="FF428C"/>
                </a:solidFill>
              </a:rPr>
              <a:t>onsistently</a:t>
            </a:r>
            <a:r>
              <a:rPr lang="en-US" altLang="ja-JP" sz="2600" dirty="0">
                <a:solidFill>
                  <a:srgbClr val="000000"/>
                </a:solidFill>
              </a:rPr>
              <a:t> explain </a:t>
            </a:r>
            <a:r>
              <a:rPr lang="en-US" altLang="ja-JP" sz="2600" dirty="0">
                <a:solidFill>
                  <a:srgbClr val="FF6600"/>
                </a:solidFill>
              </a:rPr>
              <a:t>trend</a:t>
            </a:r>
            <a:r>
              <a:rPr lang="en-US" altLang="ja-JP" sz="2600" dirty="0">
                <a:solidFill>
                  <a:srgbClr val="000000"/>
                </a:solidFill>
              </a:rPr>
              <a:t> of Zn and </a:t>
            </a:r>
            <a:r>
              <a:rPr lang="en-US" altLang="ja-JP" sz="2600" dirty="0">
                <a:solidFill>
                  <a:srgbClr val="660066"/>
                </a:solidFill>
              </a:rPr>
              <a:t>large dispersion</a:t>
            </a:r>
            <a:r>
              <a:rPr lang="en-US" altLang="ja-JP" sz="2600" dirty="0">
                <a:solidFill>
                  <a:srgbClr val="000000"/>
                </a:solidFill>
              </a:rPr>
              <a:t> of </a:t>
            </a:r>
            <a:r>
              <a:rPr lang="en-US" altLang="ja-JP" sz="2600" dirty="0" err="1">
                <a:solidFill>
                  <a:srgbClr val="000000"/>
                </a:solidFill>
              </a:rPr>
              <a:t>Sr</a:t>
            </a:r>
            <a:endParaRPr lang="en-US" altLang="ja-JP" sz="2600" dirty="0">
              <a:solidFill>
                <a:srgbClr val="000000"/>
              </a:solidFill>
            </a:endParaRPr>
          </a:p>
          <a:p>
            <a:r>
              <a:rPr lang="en-US" altLang="ja-JP" sz="2600" dirty="0">
                <a:solidFill>
                  <a:srgbClr val="000000"/>
                </a:solidFill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altLang="ja-JP" sz="2600" dirty="0">
                <a:solidFill>
                  <a:srgbClr val="000000"/>
                </a:solidFill>
              </a:rPr>
              <a:t> need to examine </a:t>
            </a:r>
            <a:r>
              <a:rPr lang="en-US" altLang="ja-JP" sz="2600" dirty="0">
                <a:solidFill>
                  <a:srgbClr val="660066"/>
                </a:solidFill>
              </a:rPr>
              <a:t>other origins of </a:t>
            </a:r>
            <a:r>
              <a:rPr lang="en-US" altLang="ja-JP" sz="2600" dirty="0" err="1">
                <a:solidFill>
                  <a:srgbClr val="660066"/>
                </a:solidFill>
              </a:rPr>
              <a:t>Sr</a:t>
            </a:r>
            <a:r>
              <a:rPr lang="en-US" altLang="ja-JP" sz="2600" dirty="0">
                <a:solidFill>
                  <a:srgbClr val="660066"/>
                </a:solidFill>
              </a:rPr>
              <a:t> </a:t>
            </a:r>
            <a:r>
              <a:rPr lang="en-US" altLang="ja-JP" sz="2600" dirty="0">
                <a:solidFill>
                  <a:srgbClr val="000000"/>
                </a:solidFill>
              </a:rPr>
              <a:t>&amp; approximations </a:t>
            </a:r>
          </a:p>
          <a:p>
            <a:pPr>
              <a:buFont typeface="Wingdings" charset="2"/>
              <a:buChar char="Ø"/>
            </a:pPr>
            <a:endParaRPr lang="en-US" altLang="ja-JP" sz="2600" dirty="0">
              <a:solidFill>
                <a:srgbClr val="00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4800" y="2235815"/>
            <a:ext cx="8411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srgbClr val="FF6600"/>
                </a:solidFill>
              </a:rPr>
              <a:t>SNeII</a:t>
            </a:r>
            <a:endParaRPr lang="en-US" altLang="ja-JP" sz="1200" dirty="0">
              <a:solidFill>
                <a:srgbClr val="FF6600"/>
              </a:solidFill>
            </a:endParaRPr>
          </a:p>
          <a:p>
            <a:r>
              <a:rPr lang="en-US" altLang="ja-JP" sz="1200" dirty="0">
                <a:solidFill>
                  <a:srgbClr val="FF6600"/>
                </a:solidFill>
              </a:rPr>
              <a:t>    +</a:t>
            </a:r>
          </a:p>
          <a:p>
            <a:r>
              <a:rPr lang="en-US" altLang="ja-JP" sz="1200" dirty="0">
                <a:solidFill>
                  <a:srgbClr val="FF6600"/>
                </a:solidFill>
              </a:rPr>
              <a:t>ECSN</a:t>
            </a:r>
          </a:p>
          <a:p>
            <a:endParaRPr lang="en-US" altLang="ja-JP" sz="1200" dirty="0">
              <a:solidFill>
                <a:srgbClr val="FF6600"/>
              </a:solidFill>
            </a:endParaRPr>
          </a:p>
          <a:p>
            <a:r>
              <a:rPr lang="en-US" altLang="ja-JP" sz="1200" dirty="0" err="1">
                <a:solidFill>
                  <a:prstClr val="black"/>
                </a:solidFill>
              </a:rPr>
              <a:t>ν</a:t>
            </a:r>
            <a:r>
              <a:rPr lang="en-US" altLang="ja-JP" sz="1200" dirty="0">
                <a:solidFill>
                  <a:prstClr val="black"/>
                </a:solidFill>
              </a:rPr>
              <a:t>=0.07</a:t>
            </a:r>
          </a:p>
          <a:p>
            <a:r>
              <a:rPr lang="en-US" altLang="ja-JP" sz="1200" dirty="0">
                <a:solidFill>
                  <a:prstClr val="black"/>
                </a:solidFill>
              </a:rPr>
              <a:t>[Gyr</a:t>
            </a:r>
            <a:r>
              <a:rPr lang="en-US" altLang="ja-JP" sz="1200" baseline="30000" dirty="0">
                <a:solidFill>
                  <a:prstClr val="black"/>
                </a:solidFill>
              </a:rPr>
              <a:t>-1</a:t>
            </a:r>
            <a:r>
              <a:rPr lang="en-US" altLang="ja-JP" sz="1200" dirty="0">
                <a:solidFill>
                  <a:prstClr val="black"/>
                </a:solidFill>
              </a:rPr>
              <a:t>]</a:t>
            </a:r>
          </a:p>
          <a:p>
            <a:r>
              <a:rPr lang="en-US" altLang="ja-JP" sz="1200" dirty="0">
                <a:solidFill>
                  <a:prstClr val="black"/>
                </a:solidFill>
              </a:rPr>
              <a:t> </a:t>
            </a:r>
          </a:p>
          <a:p>
            <a:r>
              <a:rPr lang="en-US" altLang="ja-JP" sz="1200" dirty="0" err="1">
                <a:solidFill>
                  <a:prstClr val="black"/>
                </a:solidFill>
              </a:rPr>
              <a:t>o</a:t>
            </a:r>
            <a:r>
              <a:rPr lang="en-US" altLang="ja-JP" sz="1200" dirty="0">
                <a:solidFill>
                  <a:prstClr val="black"/>
                </a:solidFill>
              </a:rPr>
              <a:t>=0.45</a:t>
            </a:r>
          </a:p>
          <a:p>
            <a:r>
              <a:rPr lang="en-US" altLang="ja-JP" sz="1200" dirty="0">
                <a:solidFill>
                  <a:srgbClr val="000000"/>
                </a:solidFill>
              </a:rPr>
              <a:t>[Gyr</a:t>
            </a:r>
            <a:r>
              <a:rPr lang="en-US" altLang="ja-JP" sz="1200" baseline="30000" dirty="0">
                <a:solidFill>
                  <a:srgbClr val="000000"/>
                </a:solidFill>
              </a:rPr>
              <a:t>-1</a:t>
            </a:r>
            <a:r>
              <a:rPr lang="en-US" altLang="ja-JP" sz="1200" dirty="0">
                <a:solidFill>
                  <a:srgbClr val="000000"/>
                </a:solidFill>
              </a:rPr>
              <a:t>]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pic>
        <p:nvPicPr>
          <p:cNvPr id="30" name="図 29" descr="まる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809101"/>
            <a:ext cx="861837" cy="696099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322798" y="3230880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○ number density of model star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95040" y="1677313"/>
            <a:ext cx="113760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</a:rPr>
              <a:t>+ observation </a:t>
            </a:r>
          </a:p>
          <a:p>
            <a:r>
              <a:rPr lang="en-US" altLang="ja-JP" sz="1100" dirty="0">
                <a:solidFill>
                  <a:prstClr val="black"/>
                </a:solidFill>
              </a:rPr>
              <a:t>(SAGA database)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14960" y="1411069"/>
            <a:ext cx="764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white"/>
                </a:solidFill>
              </a:rPr>
              <a:t>ECSN:</a:t>
            </a:r>
          </a:p>
          <a:p>
            <a:r>
              <a:rPr lang="en-US" altLang="ja-JP" sz="1200" dirty="0" err="1">
                <a:solidFill>
                  <a:prstClr val="white"/>
                </a:solidFill>
              </a:rPr>
              <a:t>M</a:t>
            </a:r>
            <a:r>
              <a:rPr lang="en-US" altLang="ja-JP" sz="1200" baseline="-25000" dirty="0" err="1">
                <a:solidFill>
                  <a:prstClr val="white"/>
                </a:solidFill>
              </a:rPr>
              <a:t>low</a:t>
            </a:r>
            <a:endParaRPr lang="en-US" altLang="ja-JP" sz="1200" baseline="-25000" dirty="0">
              <a:solidFill>
                <a:prstClr val="white"/>
              </a:solidFill>
            </a:endParaRPr>
          </a:p>
          <a:p>
            <a:r>
              <a:rPr lang="en-US" altLang="ja-JP" sz="1200" dirty="0">
                <a:solidFill>
                  <a:prstClr val="white"/>
                </a:solidFill>
              </a:rPr>
              <a:t>=9.0</a:t>
            </a:r>
            <a:endParaRPr lang="ja-JP" altLang="en-US" sz="1200" dirty="0">
              <a:solidFill>
                <a:prstClr val="white"/>
              </a:solidFill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239" y="1640840"/>
            <a:ext cx="3206041" cy="1886587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281297" y="3489821"/>
            <a:ext cx="3212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-6                       -4                          -2                         0        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4688516" y="2564163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</a:rPr>
              <a:t>[</a:t>
            </a:r>
            <a:r>
              <a:rPr lang="en-US" altLang="ja-JP" sz="1400" dirty="0" err="1">
                <a:solidFill>
                  <a:prstClr val="black"/>
                </a:solidFill>
              </a:rPr>
              <a:t>Sr</a:t>
            </a:r>
            <a:r>
              <a:rPr lang="en-US" altLang="ja-JP" sz="1400" dirty="0">
                <a:solidFill>
                  <a:prstClr val="black"/>
                </a:solidFill>
              </a:rPr>
              <a:t>/Fe]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grpSp>
        <p:nvGrpSpPr>
          <p:cNvPr id="3" name="図形グループ 16"/>
          <p:cNvGrpSpPr/>
          <p:nvPr/>
        </p:nvGrpSpPr>
        <p:grpSpPr>
          <a:xfrm>
            <a:off x="1123235" y="1561961"/>
            <a:ext cx="324565" cy="2065159"/>
            <a:chOff x="630480" y="1008241"/>
            <a:chExt cx="324565" cy="2065159"/>
          </a:xfrm>
        </p:grpSpPr>
        <p:sp>
          <p:nvSpPr>
            <p:cNvPr id="47" name="正方形/長方形 46"/>
            <p:cNvSpPr/>
            <p:nvPr/>
          </p:nvSpPr>
          <p:spPr>
            <a:xfrm>
              <a:off x="692383" y="1008241"/>
              <a:ext cx="2626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680729" y="1716762"/>
              <a:ext cx="2626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30480" y="2440801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prstClr val="black"/>
                  </a:solidFill>
                </a:rPr>
                <a:t>-2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639772" y="2796401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prstClr val="black"/>
                  </a:solidFill>
                </a:rPr>
                <a:t>-3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5400" dirty="0" smtClean="0">
                <a:solidFill>
                  <a:srgbClr val="FFFFFF"/>
                </a:solidFill>
              </a:rPr>
              <a:t>Ⅴ.</a:t>
            </a:r>
            <a:r>
              <a:rPr lang="ja-JP" altLang="en-US" sz="5400" dirty="0" smtClean="0">
                <a:solidFill>
                  <a:srgbClr val="FFFFFF"/>
                </a:solidFill>
              </a:rPr>
              <a:t>　</a:t>
            </a:r>
            <a:r>
              <a:rPr lang="en-US" altLang="ja-JP" sz="5400" dirty="0" smtClean="0">
                <a:solidFill>
                  <a:srgbClr val="FFFFFF"/>
                </a:solidFill>
              </a:rPr>
              <a:t>Summary </a:t>
            </a:r>
            <a:br>
              <a:rPr lang="en-US" altLang="ja-JP" sz="5400" dirty="0" smtClean="0">
                <a:solidFill>
                  <a:srgbClr val="FFFFFF"/>
                </a:solidFill>
              </a:rPr>
            </a:br>
            <a:r>
              <a:rPr lang="en-US" altLang="ja-JP" sz="5400" dirty="0" smtClean="0">
                <a:solidFill>
                  <a:srgbClr val="FFFFFF"/>
                </a:solidFill>
              </a:rPr>
              <a:t/>
            </a:r>
            <a:br>
              <a:rPr lang="en-US" altLang="ja-JP" sz="5400" dirty="0" smtClean="0">
                <a:solidFill>
                  <a:srgbClr val="FFFFFF"/>
                </a:solidFill>
              </a:rPr>
            </a:br>
            <a:endParaRPr lang="ja-JP" altLang="en-US" sz="5400" dirty="0">
              <a:solidFill>
                <a:srgbClr val="FFFF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1694795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en-US" altLang="ja-JP" sz="2800" dirty="0">
                <a:solidFill>
                  <a:prstClr val="white"/>
                </a:solidFill>
              </a:rPr>
              <a:t>make a </a:t>
            </a:r>
            <a:r>
              <a:rPr lang="en-US" altLang="ja-JP" sz="2800" dirty="0">
                <a:solidFill>
                  <a:srgbClr val="CCC1DA"/>
                </a:solidFill>
              </a:rPr>
              <a:t>3D inhomogeneous GCE </a:t>
            </a:r>
            <a:r>
              <a:rPr lang="en-US" altLang="ja-JP" sz="2800" dirty="0">
                <a:solidFill>
                  <a:prstClr val="white"/>
                </a:solidFill>
              </a:rPr>
              <a:t>model</a:t>
            </a:r>
          </a:p>
          <a:p>
            <a:pPr>
              <a:buFont typeface="Wingdings" charset="2"/>
              <a:buChar char="v"/>
            </a:pPr>
            <a:r>
              <a:rPr lang="en-US" altLang="ja-JP" sz="2800" dirty="0">
                <a:solidFill>
                  <a:prstClr val="white"/>
                </a:solidFill>
              </a:rPr>
              <a:t>As considering </a:t>
            </a:r>
            <a:r>
              <a:rPr lang="en-US" altLang="ja-JP" sz="2800" dirty="0">
                <a:solidFill>
                  <a:srgbClr val="FFE043"/>
                </a:solidFill>
              </a:rPr>
              <a:t>ECSN</a:t>
            </a:r>
            <a:r>
              <a:rPr lang="en-US" altLang="ja-JP" sz="2800" dirty="0">
                <a:solidFill>
                  <a:prstClr val="white"/>
                </a:solidFill>
              </a:rPr>
              <a:t>, </a:t>
            </a:r>
            <a:r>
              <a:rPr lang="en-US" altLang="ja-JP" sz="2800" dirty="0">
                <a:solidFill>
                  <a:srgbClr val="8064A2">
                    <a:lumMod val="40000"/>
                    <a:lumOff val="60000"/>
                  </a:srgbClr>
                </a:solidFill>
              </a:rPr>
              <a:t>Inhomogeneous model </a:t>
            </a:r>
            <a:r>
              <a:rPr lang="en-US" altLang="ja-JP" sz="2800" dirty="0">
                <a:solidFill>
                  <a:prstClr val="white"/>
                </a:solidFill>
              </a:rPr>
              <a:t>can</a:t>
            </a:r>
          </a:p>
          <a:p>
            <a:r>
              <a:rPr lang="en-US" altLang="ja-JP" sz="2800" dirty="0">
                <a:solidFill>
                  <a:prstClr val="white"/>
                </a:solidFill>
              </a:rPr>
              <a:t>    explain </a:t>
            </a:r>
            <a:r>
              <a:rPr lang="en-US" altLang="ja-JP" sz="2800" dirty="0">
                <a:solidFill>
                  <a:srgbClr val="FFE043"/>
                </a:solidFill>
              </a:rPr>
              <a:t>trend of Zn </a:t>
            </a:r>
            <a:r>
              <a:rPr lang="en-US" altLang="ja-JP" sz="2800" dirty="0">
                <a:solidFill>
                  <a:prstClr val="white"/>
                </a:solidFill>
              </a:rPr>
              <a:t>better than </a:t>
            </a:r>
            <a:r>
              <a:rPr lang="en-US" altLang="ja-JP" sz="2800" dirty="0">
                <a:solidFill>
                  <a:srgbClr val="4BACC6">
                    <a:lumMod val="40000"/>
                    <a:lumOff val="60000"/>
                  </a:srgbClr>
                </a:solidFill>
              </a:rPr>
              <a:t>homogeneous model</a:t>
            </a:r>
          </a:p>
          <a:p>
            <a:pPr>
              <a:buFont typeface="Wingdings" charset="2"/>
              <a:buChar char="v"/>
            </a:pPr>
            <a:endParaRPr lang="en-US" altLang="ja-JP" sz="2800" dirty="0">
              <a:solidFill>
                <a:prstClr val="white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altLang="ja-JP" sz="2800" dirty="0">
                <a:solidFill>
                  <a:prstClr val="white"/>
                </a:solidFill>
              </a:rPr>
              <a:t>explain  consistently the </a:t>
            </a:r>
            <a:r>
              <a:rPr lang="en-US" altLang="ja-JP" sz="2800" dirty="0">
                <a:solidFill>
                  <a:srgbClr val="FFE043"/>
                </a:solidFill>
              </a:rPr>
              <a:t>trend of Zn </a:t>
            </a:r>
            <a:r>
              <a:rPr lang="en-US" altLang="ja-JP" sz="2800" dirty="0">
                <a:solidFill>
                  <a:prstClr val="white"/>
                </a:solidFill>
              </a:rPr>
              <a:t>and</a:t>
            </a:r>
          </a:p>
          <a:p>
            <a:r>
              <a:rPr lang="en-US" altLang="ja-JP" sz="2800" dirty="0">
                <a:solidFill>
                  <a:prstClr val="white"/>
                </a:solidFill>
              </a:rPr>
              <a:t>    </a:t>
            </a:r>
            <a:r>
              <a:rPr lang="en-US" altLang="ja-JP" sz="2800" dirty="0">
                <a:solidFill>
                  <a:srgbClr val="CCC1DA"/>
                </a:solidFill>
              </a:rPr>
              <a:t>large dispersion of </a:t>
            </a:r>
            <a:r>
              <a:rPr lang="en-US" altLang="ja-JP" sz="2800" dirty="0" err="1">
                <a:solidFill>
                  <a:srgbClr val="CCC1DA"/>
                </a:solidFill>
              </a:rPr>
              <a:t>Sr</a:t>
            </a:r>
            <a:r>
              <a:rPr lang="en-US" altLang="ja-JP" sz="2800" dirty="0">
                <a:solidFill>
                  <a:srgbClr val="CCC1DA"/>
                </a:solidFill>
              </a:rPr>
              <a:t> </a:t>
            </a:r>
            <a:r>
              <a:rPr lang="en-US" altLang="ja-JP" sz="2800" dirty="0">
                <a:solidFill>
                  <a:prstClr val="white"/>
                </a:solidFill>
              </a:rPr>
              <a:t>in observation</a:t>
            </a:r>
          </a:p>
          <a:p>
            <a:pPr>
              <a:buFont typeface="Wingdings" charset="2"/>
              <a:buChar char="v"/>
            </a:pPr>
            <a:endParaRPr lang="en-US" altLang="ja-JP" sz="2800" dirty="0">
              <a:solidFill>
                <a:prstClr val="white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altLang="ja-JP" sz="2800" dirty="0">
                <a:solidFill>
                  <a:prstClr val="white"/>
                </a:solidFill>
              </a:rPr>
              <a:t>Future Plan: examine </a:t>
            </a:r>
            <a:r>
              <a:rPr lang="en-US" altLang="ja-JP" sz="2800" dirty="0">
                <a:solidFill>
                  <a:srgbClr val="CCC1DA"/>
                </a:solidFill>
              </a:rPr>
              <a:t>other origins of </a:t>
            </a:r>
            <a:r>
              <a:rPr lang="en-US" altLang="ja-JP" sz="2800" dirty="0" err="1">
                <a:solidFill>
                  <a:srgbClr val="CCC1DA"/>
                </a:solidFill>
              </a:rPr>
              <a:t>Sr</a:t>
            </a:r>
            <a:r>
              <a:rPr lang="en-US" altLang="ja-JP" sz="2800" dirty="0">
                <a:solidFill>
                  <a:srgbClr val="CCC1DA"/>
                </a:solidFill>
              </a:rPr>
              <a:t> </a:t>
            </a:r>
            <a:r>
              <a:rPr lang="en-US" altLang="ja-JP" sz="2800" dirty="0">
                <a:solidFill>
                  <a:prstClr val="white"/>
                </a:solidFill>
              </a:rPr>
              <a:t>(</a:t>
            </a:r>
            <a:r>
              <a:rPr lang="en-US" altLang="ja-JP" sz="2800" dirty="0" err="1">
                <a:solidFill>
                  <a:prstClr val="white"/>
                </a:solidFill>
              </a:rPr>
              <a:t>r</a:t>
            </a:r>
            <a:r>
              <a:rPr lang="en-US" altLang="ja-JP" sz="2800" dirty="0">
                <a:solidFill>
                  <a:prstClr val="white"/>
                </a:solidFill>
              </a:rPr>
              <a:t>-process),</a:t>
            </a:r>
          </a:p>
          <a:p>
            <a:r>
              <a:rPr lang="en-US" altLang="ja-JP" sz="2800" dirty="0">
                <a:solidFill>
                  <a:prstClr val="white"/>
                </a:solidFill>
              </a:rPr>
              <a:t>　</a:t>
            </a:r>
            <a:r>
              <a:rPr lang="ja-JP" altLang="en-US" sz="2800" dirty="0">
                <a:solidFill>
                  <a:prstClr val="white"/>
                </a:solidFill>
              </a:rPr>
              <a:t>　　　　　　　</a:t>
            </a:r>
            <a:r>
              <a:rPr lang="en-US" altLang="ja-JP" sz="2800" dirty="0">
                <a:solidFill>
                  <a:prstClr val="white"/>
                </a:solidFill>
              </a:rPr>
              <a:t>  parameters &amp; approximations</a:t>
            </a:r>
          </a:p>
          <a:p>
            <a:pPr>
              <a:buClr>
                <a:srgbClr val="FFFF00"/>
              </a:buClr>
            </a:pPr>
            <a:endParaRPr lang="ja-JP" alt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Reference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800600"/>
          </a:xfrm>
        </p:spPr>
        <p:txBody>
          <a:bodyPr>
            <a:normAutofit lnSpcReduction="10000"/>
          </a:bodyPr>
          <a:lstStyle/>
          <a:p>
            <a:r>
              <a:rPr lang="en-US" altLang="ja-JP" sz="2600" dirty="0" err="1" smtClean="0">
                <a:solidFill>
                  <a:srgbClr val="FFFFFF"/>
                </a:solidFill>
              </a:rPr>
              <a:t>Prantzos</a:t>
            </a:r>
            <a:r>
              <a:rPr lang="en-US" altLang="ja-JP" sz="2600" dirty="0" smtClean="0">
                <a:solidFill>
                  <a:srgbClr val="FFFFFF"/>
                </a:solidFill>
              </a:rPr>
              <a:t>, N. 2008, “An Introduction to Galactic Chemical Evolution”  </a:t>
            </a:r>
          </a:p>
          <a:p>
            <a:r>
              <a:rPr lang="en-US" sz="2600" dirty="0" err="1" smtClean="0">
                <a:solidFill>
                  <a:schemeClr val="bg1"/>
                </a:solidFill>
              </a:rPr>
              <a:t>Argast</a:t>
            </a:r>
            <a:r>
              <a:rPr lang="en-US" sz="2600" dirty="0" smtClean="0">
                <a:solidFill>
                  <a:schemeClr val="bg1"/>
                </a:solidFill>
              </a:rPr>
              <a:t>, D., </a:t>
            </a:r>
            <a:r>
              <a:rPr lang="en-US" sz="2600" dirty="0" err="1" smtClean="0">
                <a:solidFill>
                  <a:schemeClr val="bg1"/>
                </a:solidFill>
              </a:rPr>
              <a:t>Samland</a:t>
            </a:r>
            <a:r>
              <a:rPr lang="en-US" sz="2600" dirty="0" smtClean="0">
                <a:solidFill>
                  <a:schemeClr val="bg1"/>
                </a:solidFill>
              </a:rPr>
              <a:t>, M., </a:t>
            </a:r>
            <a:r>
              <a:rPr lang="en-US" sz="2600" dirty="0" err="1" smtClean="0">
                <a:solidFill>
                  <a:schemeClr val="bg1"/>
                </a:solidFill>
              </a:rPr>
              <a:t>Thielemann</a:t>
            </a:r>
            <a:r>
              <a:rPr lang="en-US" sz="2600" dirty="0" smtClean="0">
                <a:solidFill>
                  <a:schemeClr val="bg1"/>
                </a:solidFill>
              </a:rPr>
              <a:t>, F.-K., &amp; Gerhard, O.E. 2000, Astronomy &amp; Astrophysics, Volume 356, pp.873-887</a:t>
            </a:r>
          </a:p>
          <a:p>
            <a:r>
              <a:rPr lang="en-US" sz="2600" dirty="0" err="1" smtClean="0">
                <a:solidFill>
                  <a:schemeClr val="bg1"/>
                </a:solidFill>
              </a:rPr>
              <a:t>Sneden</a:t>
            </a:r>
            <a:r>
              <a:rPr lang="en-US" sz="2600" dirty="0" smtClean="0">
                <a:solidFill>
                  <a:schemeClr val="bg1"/>
                </a:solidFill>
              </a:rPr>
              <a:t>, C., Cowan, J. J. 2003, Science, Volume 299, p.7</a:t>
            </a:r>
          </a:p>
          <a:p>
            <a:r>
              <a:rPr lang="en-US" altLang="ja-JP" sz="2600" dirty="0" smtClean="0">
                <a:solidFill>
                  <a:schemeClr val="bg1"/>
                </a:solidFill>
              </a:rPr>
              <a:t>Norris et al. 2001,</a:t>
            </a:r>
            <a:r>
              <a:rPr lang="en-US" altLang="ja-JP" sz="2600" dirty="0" smtClean="0"/>
              <a:t> </a:t>
            </a:r>
            <a:r>
              <a:rPr lang="en-US" altLang="ja-JP" sz="2600" dirty="0" smtClean="0">
                <a:solidFill>
                  <a:schemeClr val="bg1"/>
                </a:solidFill>
              </a:rPr>
              <a:t>THE ASTROPHYSICAL JOURNAL, 561:1034-1059</a:t>
            </a:r>
          </a:p>
          <a:p>
            <a:r>
              <a:rPr lang="en-US" altLang="ja-JP" sz="2600" dirty="0" smtClean="0">
                <a:solidFill>
                  <a:schemeClr val="bg1"/>
                </a:solidFill>
              </a:rPr>
              <a:t>Francois et al. 2004, </a:t>
            </a:r>
            <a:r>
              <a:rPr lang="en-US" altLang="ja-JP" sz="2800" dirty="0" smtClean="0">
                <a:solidFill>
                  <a:schemeClr val="bg1"/>
                </a:solidFill>
              </a:rPr>
              <a:t>A&amp;A 421, 613–621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Nomoto</a:t>
            </a:r>
            <a:r>
              <a:rPr lang="en-US" altLang="ja-JP" sz="2800" dirty="0" smtClean="0">
                <a:solidFill>
                  <a:schemeClr val="bg1"/>
                </a:solidFill>
              </a:rPr>
              <a:t> et al. 1997,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nphysa</a:t>
            </a:r>
            <a:r>
              <a:rPr lang="en-US" altLang="ja-JP" sz="2800" dirty="0" smtClean="0">
                <a:solidFill>
                  <a:schemeClr val="bg1"/>
                </a:solidFill>
              </a:rPr>
              <a:t>, 616, 79</a:t>
            </a:r>
          </a:p>
          <a:p>
            <a:r>
              <a:rPr lang="en-US" altLang="ja-JP" sz="2800" dirty="0" err="1" smtClean="0">
                <a:solidFill>
                  <a:schemeClr val="bg1"/>
                </a:solidFill>
              </a:rPr>
              <a:t>Cioffi</a:t>
            </a:r>
            <a:r>
              <a:rPr lang="en-US" altLang="ja-JP" sz="2800" dirty="0" smtClean="0">
                <a:solidFill>
                  <a:schemeClr val="bg1"/>
                </a:solidFill>
              </a:rPr>
              <a:t> et al. 1988, THE ASTROPHYSICAL JOURNAL,</a:t>
            </a:r>
          </a:p>
          <a:p>
            <a:pPr>
              <a:buNone/>
            </a:pPr>
            <a:r>
              <a:rPr lang="en-US" altLang="ja-JP" sz="2800" dirty="0" smtClean="0">
                <a:solidFill>
                  <a:schemeClr val="bg1"/>
                </a:solidFill>
              </a:rPr>
              <a:t>　 334: 252-265</a:t>
            </a:r>
          </a:p>
          <a:p>
            <a:endParaRPr lang="ja-JP" altLang="en-US" sz="2600" dirty="0" smtClean="0">
              <a:solidFill>
                <a:schemeClr val="bg1"/>
              </a:solidFill>
            </a:endParaRPr>
          </a:p>
          <a:p>
            <a:endParaRPr lang="en-US" altLang="ja-JP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5200" dirty="0" smtClean="0">
                <a:solidFill>
                  <a:srgbClr val="FFFFFF"/>
                </a:solidFill>
              </a:rPr>
              <a:t>Ⅰ. </a:t>
            </a:r>
            <a:r>
              <a:rPr lang="en-US" altLang="ja-JP" sz="5400" dirty="0" smtClean="0">
                <a:solidFill>
                  <a:srgbClr val="FFFFFF"/>
                </a:solidFill>
              </a:rPr>
              <a:t>Motivation</a:t>
            </a:r>
            <a:r>
              <a:rPr lang="en-US" altLang="ja-JP" sz="5200" dirty="0" smtClean="0">
                <a:solidFill>
                  <a:srgbClr val="FFFFFF"/>
                </a:solidFill>
              </a:rPr>
              <a:t/>
            </a:r>
            <a:br>
              <a:rPr lang="en-US" altLang="ja-JP" sz="5200" dirty="0" smtClean="0">
                <a:solidFill>
                  <a:srgbClr val="FFFFFF"/>
                </a:solidFill>
              </a:rPr>
            </a:br>
            <a:r>
              <a:rPr lang="en-US" altLang="ja-JP" sz="5200" dirty="0" smtClean="0">
                <a:solidFill>
                  <a:srgbClr val="FFFFFF"/>
                </a:solidFill>
              </a:rPr>
              <a:t>-</a:t>
            </a:r>
            <a:r>
              <a:rPr lang="en-US" altLang="ja-JP" sz="3111" dirty="0" smtClean="0">
                <a:solidFill>
                  <a:srgbClr val="FFFFFF"/>
                </a:solidFill>
              </a:rPr>
              <a:t>Problem posed by observational abundance</a:t>
            </a:r>
            <a:r>
              <a:rPr lang="en-US" altLang="ja-JP" sz="5200" dirty="0" smtClean="0">
                <a:solidFill>
                  <a:srgbClr val="FFFFFF"/>
                </a:solidFill>
              </a:rPr>
              <a:t>-</a:t>
            </a:r>
            <a:endParaRPr lang="ja-JP" altLang="en-US" sz="5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図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070" y="3624634"/>
            <a:ext cx="2762250" cy="2115766"/>
          </a:xfrm>
          <a:prstGeom prst="rect">
            <a:avLst/>
          </a:prstGeom>
        </p:spPr>
      </p:pic>
      <p:pic>
        <p:nvPicPr>
          <p:cNvPr id="132" name="図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99" y="1266475"/>
            <a:ext cx="2744655" cy="2086325"/>
          </a:xfrm>
          <a:prstGeom prst="rect">
            <a:avLst/>
          </a:prstGeom>
        </p:spPr>
      </p:pic>
      <p:pic>
        <p:nvPicPr>
          <p:cNvPr id="130" name="図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0" y="3632506"/>
            <a:ext cx="2739614" cy="2082494"/>
          </a:xfrm>
          <a:prstGeom prst="rect">
            <a:avLst/>
          </a:prstGeom>
        </p:spPr>
      </p:pic>
      <p:pic>
        <p:nvPicPr>
          <p:cNvPr id="120" name="図 1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880" y="1249680"/>
            <a:ext cx="2744694" cy="2088883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28" y="3643489"/>
            <a:ext cx="2729972" cy="2071511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238409"/>
            <a:ext cx="2729973" cy="20788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Observational traits of chemical abundance</a:t>
            </a:r>
            <a:endParaRPr lang="ja-JP" altLang="en-US" sz="2400" dirty="0">
              <a:solidFill>
                <a:srgbClr val="00009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9983" y="838200"/>
            <a:ext cx="1492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err="1">
                <a:solidFill>
                  <a:srgbClr val="FF5CA4"/>
                </a:solidFill>
              </a:rPr>
              <a:t>α</a:t>
            </a:r>
            <a:r>
              <a:rPr lang="en-US" altLang="ja-JP" sz="2200" dirty="0">
                <a:solidFill>
                  <a:srgbClr val="FF5CA4"/>
                </a:solidFill>
              </a:rPr>
              <a:t>-elements</a:t>
            </a:r>
            <a:endParaRPr lang="ja-JP" altLang="en-US" sz="2200" dirty="0">
              <a:solidFill>
                <a:srgbClr val="FF5CA4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24407" y="838200"/>
            <a:ext cx="22143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solidFill>
                  <a:srgbClr val="FFA924"/>
                </a:solidFill>
              </a:rPr>
              <a:t>Fe-peak elements</a:t>
            </a:r>
            <a:endParaRPr lang="ja-JP" altLang="en-US" sz="2200" dirty="0">
              <a:solidFill>
                <a:srgbClr val="FFA92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63086" y="838200"/>
            <a:ext cx="25523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solidFill>
                  <a:srgbClr val="660066"/>
                </a:solidFill>
              </a:rPr>
              <a:t>n-capture elements?</a:t>
            </a:r>
            <a:endParaRPr lang="ja-JP" altLang="en-US" sz="2200" dirty="0">
              <a:solidFill>
                <a:srgbClr val="660066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51903" y="1297206"/>
            <a:ext cx="467897" cy="338554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solidFill>
                  <a:srgbClr val="FFA924"/>
                </a:solidFill>
              </a:rPr>
              <a:t>Mn</a:t>
            </a:r>
            <a:endParaRPr lang="ja-JP" altLang="en-US" sz="1600" dirty="0">
              <a:solidFill>
                <a:srgbClr val="FFA924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54967" y="3647440"/>
            <a:ext cx="41403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A924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A924"/>
                </a:solidFill>
              </a:rPr>
              <a:t>Zn</a:t>
            </a:r>
            <a:endParaRPr lang="ja-JP" altLang="en-US" dirty="0">
              <a:solidFill>
                <a:srgbClr val="FFA924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200" y="6553200"/>
            <a:ext cx="29573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" dirty="0">
                <a:solidFill>
                  <a:prstClr val="black"/>
                </a:solidFill>
              </a:rPr>
              <a:t>observational data : from SAGA database</a:t>
            </a:r>
            <a:endParaRPr lang="ja-JP" altLang="en-US" sz="1300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620397" y="1295400"/>
            <a:ext cx="371203" cy="369332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660066"/>
                </a:solidFill>
              </a:rPr>
              <a:t>Sr</a:t>
            </a:r>
            <a:endParaRPr lang="ja-JP" altLang="en-US" dirty="0">
              <a:solidFill>
                <a:srgbClr val="660066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72946" y="3669268"/>
            <a:ext cx="418654" cy="369332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660066"/>
                </a:solidFill>
              </a:rPr>
              <a:t>Eu</a:t>
            </a:r>
            <a:endParaRPr lang="ja-JP" altLang="en-US" dirty="0">
              <a:solidFill>
                <a:srgbClr val="660066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2400" y="3292753"/>
            <a:ext cx="3010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428C"/>
                </a:solidFill>
              </a:rPr>
              <a:t>-5          -4         -3      </a:t>
            </a:r>
            <a:r>
              <a:rPr lang="en-US" altLang="ja-JP" sz="1200" dirty="0">
                <a:solidFill>
                  <a:prstClr val="black"/>
                </a:solidFill>
              </a:rPr>
              <a:t>[Fe/H]      </a:t>
            </a:r>
            <a:r>
              <a:rPr lang="en-US" altLang="ja-JP" sz="1200" dirty="0">
                <a:solidFill>
                  <a:srgbClr val="FF428C"/>
                </a:solidFill>
              </a:rPr>
              <a:t>-1         0          1</a:t>
            </a:r>
            <a:endParaRPr lang="ja-JP" altLang="en-US" sz="1200" dirty="0">
              <a:solidFill>
                <a:srgbClr val="FF428C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33600" y="457200"/>
            <a:ext cx="480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90"/>
                </a:solidFill>
              </a:rPr>
              <a:t>−</a:t>
            </a:r>
            <a:r>
              <a:rPr lang="en-US" altLang="ja-JP" dirty="0">
                <a:solidFill>
                  <a:srgbClr val="000090"/>
                </a:solidFill>
              </a:rPr>
              <a:t>clues for the Galactic Chemical Evolution (</a:t>
            </a:r>
            <a:r>
              <a:rPr lang="en-US" altLang="ja-JP" dirty="0">
                <a:solidFill>
                  <a:srgbClr val="FF0000"/>
                </a:solidFill>
              </a:rPr>
              <a:t>GCE</a:t>
            </a:r>
            <a:r>
              <a:rPr lang="en-US" altLang="ja-JP" dirty="0">
                <a:solidFill>
                  <a:srgbClr val="000090"/>
                </a:solidFill>
              </a:rPr>
              <a:t>)−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4" name="左矢印 33"/>
          <p:cNvSpPr/>
          <p:nvPr/>
        </p:nvSpPr>
        <p:spPr>
          <a:xfrm rot="12135654">
            <a:off x="3901724" y="4436701"/>
            <a:ext cx="1079219" cy="244804"/>
          </a:xfrm>
          <a:prstGeom prst="leftArrow">
            <a:avLst>
              <a:gd name="adj1" fmla="val 41074"/>
              <a:gd name="adj2" fmla="val 50000"/>
            </a:avLst>
          </a:prstGeom>
          <a:solidFill>
            <a:srgbClr val="000090">
              <a:alpha val="63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左矢印 34"/>
          <p:cNvSpPr/>
          <p:nvPr/>
        </p:nvSpPr>
        <p:spPr>
          <a:xfrm rot="9386837">
            <a:off x="3872506" y="2415228"/>
            <a:ext cx="1079219" cy="244804"/>
          </a:xfrm>
          <a:prstGeom prst="leftArrow">
            <a:avLst>
              <a:gd name="adj1" fmla="val 41074"/>
              <a:gd name="adj2" fmla="val 50000"/>
            </a:avLst>
          </a:prstGeom>
          <a:solidFill>
            <a:schemeClr val="accent2">
              <a:lumMod val="50000"/>
              <a:alpha val="43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05874" y="6107668"/>
            <a:ext cx="83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What kind of GCE model  </a:t>
            </a:r>
            <a:r>
              <a:rPr lang="en-US" altLang="ja-JP" dirty="0">
                <a:solidFill>
                  <a:prstClr val="black"/>
                </a:solidFill>
              </a:rPr>
              <a:t>can explain consistently  these </a:t>
            </a:r>
            <a:r>
              <a:rPr lang="en-US" altLang="ja-JP" dirty="0">
                <a:solidFill>
                  <a:srgbClr val="FF6600"/>
                </a:solidFill>
              </a:rPr>
              <a:t>different trends in abundance</a:t>
            </a:r>
            <a:r>
              <a:rPr lang="en-US" altLang="ja-JP" dirty="0">
                <a:solidFill>
                  <a:prstClr val="black"/>
                </a:solidFill>
              </a:rPr>
              <a:t>? 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-193899" y="2204959"/>
            <a:ext cx="6280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" dirty="0">
                <a:solidFill>
                  <a:prstClr val="black"/>
                </a:solidFill>
              </a:rPr>
              <a:t>[El/Fe]</a:t>
            </a:r>
            <a:endParaRPr lang="ja-JP" altLang="en-US" sz="1300" dirty="0">
              <a:solidFill>
                <a:prstClr val="black"/>
              </a:solidFill>
            </a:endParaRPr>
          </a:p>
        </p:txBody>
      </p:sp>
      <p:grpSp>
        <p:nvGrpSpPr>
          <p:cNvPr id="3" name="図形グループ 45"/>
          <p:cNvGrpSpPr/>
          <p:nvPr/>
        </p:nvGrpSpPr>
        <p:grpSpPr>
          <a:xfrm>
            <a:off x="-24505" y="1378803"/>
            <a:ext cx="401324" cy="1943517"/>
            <a:chOff x="78589" y="1378803"/>
            <a:chExt cx="401324" cy="1943517"/>
          </a:xfrm>
        </p:grpSpPr>
        <p:grpSp>
          <p:nvGrpSpPr>
            <p:cNvPr id="4" name="図形グループ 17"/>
            <p:cNvGrpSpPr/>
            <p:nvPr/>
          </p:nvGrpSpPr>
          <p:grpSpPr>
            <a:xfrm>
              <a:off x="78589" y="1378803"/>
              <a:ext cx="401324" cy="1943517"/>
              <a:chOff x="513080" y="1120001"/>
              <a:chExt cx="401324" cy="1943517"/>
            </a:xfrm>
          </p:grpSpPr>
          <p:sp>
            <p:nvSpPr>
              <p:cNvPr id="42" name="正方形/長方形 41"/>
              <p:cNvSpPr/>
              <p:nvPr/>
            </p:nvSpPr>
            <p:spPr>
              <a:xfrm>
                <a:off x="651742" y="1120001"/>
                <a:ext cx="2626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FF428C"/>
                    </a:solidFill>
                  </a:rPr>
                  <a:t>2</a:t>
                </a:r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513080" y="2210078"/>
                <a:ext cx="37950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FF428C"/>
                    </a:solidFill>
                  </a:rPr>
                  <a:t>0</a:t>
                </a:r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600000" y="2786519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FF428C"/>
                    </a:solidFill>
                  </a:rPr>
                  <a:t>-1</a:t>
                </a:r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87854" y="1927721"/>
              <a:ext cx="3795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srgbClr val="FF428C"/>
                  </a:solidFill>
                </a:rPr>
                <a:t>1</a:t>
              </a:r>
            </a:p>
          </p:txBody>
        </p:sp>
      </p:grpSp>
      <p:grpSp>
        <p:nvGrpSpPr>
          <p:cNvPr id="5" name="図形グループ 60"/>
          <p:cNvGrpSpPr/>
          <p:nvPr/>
        </p:nvGrpSpPr>
        <p:grpSpPr>
          <a:xfrm>
            <a:off x="5943600" y="1145401"/>
            <a:ext cx="392059" cy="2220238"/>
            <a:chOff x="5943600" y="1375618"/>
            <a:chExt cx="392059" cy="2220238"/>
          </a:xfrm>
        </p:grpSpPr>
        <p:grpSp>
          <p:nvGrpSpPr>
            <p:cNvPr id="6" name="図形グループ 52"/>
            <p:cNvGrpSpPr/>
            <p:nvPr/>
          </p:nvGrpSpPr>
          <p:grpSpPr>
            <a:xfrm>
              <a:off x="5943600" y="1375618"/>
              <a:ext cx="392059" cy="1775599"/>
              <a:chOff x="87854" y="1429603"/>
              <a:chExt cx="392059" cy="1775599"/>
            </a:xfrm>
          </p:grpSpPr>
          <p:grpSp>
            <p:nvGrpSpPr>
              <p:cNvPr id="7" name="図形グループ 17"/>
              <p:cNvGrpSpPr/>
              <p:nvPr/>
            </p:nvGrpSpPr>
            <p:grpSpPr>
              <a:xfrm>
                <a:off x="98909" y="1429603"/>
                <a:ext cx="381004" cy="1775599"/>
                <a:chOff x="533400" y="1170801"/>
                <a:chExt cx="381004" cy="1775599"/>
              </a:xfrm>
            </p:grpSpPr>
            <p:sp>
              <p:nvSpPr>
                <p:cNvPr id="56" name="正方形/長方形 55"/>
                <p:cNvSpPr/>
                <p:nvPr/>
              </p:nvSpPr>
              <p:spPr>
                <a:xfrm>
                  <a:off x="651742" y="1170801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660066"/>
                      </a:solidFill>
                    </a:rPr>
                    <a:t>1</a:t>
                  </a:r>
                </a:p>
              </p:txBody>
            </p:sp>
            <p:sp>
              <p:nvSpPr>
                <p:cNvPr id="57" name="正方形/長方形 56"/>
                <p:cNvSpPr/>
                <p:nvPr/>
              </p:nvSpPr>
              <p:spPr>
                <a:xfrm>
                  <a:off x="533400" y="2159000"/>
                  <a:ext cx="37950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660066"/>
                      </a:solidFill>
                    </a:rPr>
                    <a:t>-1</a:t>
                  </a:r>
                </a:p>
              </p:txBody>
            </p:sp>
            <p:sp>
              <p:nvSpPr>
                <p:cNvPr id="58" name="正方形/長方形 57"/>
                <p:cNvSpPr/>
                <p:nvPr/>
              </p:nvSpPr>
              <p:spPr>
                <a:xfrm>
                  <a:off x="600000" y="2669401"/>
                  <a:ext cx="31290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660066"/>
                      </a:solidFill>
                    </a:rPr>
                    <a:t>-2</a:t>
                  </a:r>
                </a:p>
              </p:txBody>
            </p:sp>
          </p:grpSp>
          <p:sp>
            <p:nvSpPr>
              <p:cNvPr id="55" name="正方形/長方形 54"/>
              <p:cNvSpPr/>
              <p:nvPr/>
            </p:nvSpPr>
            <p:spPr>
              <a:xfrm>
                <a:off x="87854" y="1912203"/>
                <a:ext cx="37950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660066"/>
                    </a:solidFill>
                  </a:rPr>
                  <a:t>0</a:t>
                </a:r>
              </a:p>
            </p:txBody>
          </p:sp>
        </p:grpSp>
        <p:sp>
          <p:nvSpPr>
            <p:cNvPr id="59" name="正方形/長方形 58"/>
            <p:cNvSpPr/>
            <p:nvPr/>
          </p:nvSpPr>
          <p:spPr>
            <a:xfrm>
              <a:off x="6019800" y="3318857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srgbClr val="660066"/>
                  </a:solidFill>
                </a:rPr>
                <a:t>-3</a:t>
              </a:r>
            </a:p>
          </p:txBody>
        </p:sp>
      </p:grpSp>
      <p:sp>
        <p:nvSpPr>
          <p:cNvPr id="79" name="テキスト ボックス 78"/>
          <p:cNvSpPr txBox="1"/>
          <p:nvPr/>
        </p:nvSpPr>
        <p:spPr>
          <a:xfrm rot="16200000">
            <a:off x="-211307" y="4587439"/>
            <a:ext cx="6280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" dirty="0">
                <a:solidFill>
                  <a:prstClr val="black"/>
                </a:solidFill>
              </a:rPr>
              <a:t>[El/Fe]</a:t>
            </a:r>
            <a:endParaRPr lang="ja-JP" altLang="en-US" sz="1300" dirty="0">
              <a:solidFill>
                <a:prstClr val="black"/>
              </a:solidFill>
            </a:endParaRPr>
          </a:p>
        </p:txBody>
      </p:sp>
      <p:grpSp>
        <p:nvGrpSpPr>
          <p:cNvPr id="8" name="図形グループ 79"/>
          <p:cNvGrpSpPr/>
          <p:nvPr/>
        </p:nvGrpSpPr>
        <p:grpSpPr>
          <a:xfrm>
            <a:off x="-66939" y="3754120"/>
            <a:ext cx="392059" cy="1897797"/>
            <a:chOff x="87854" y="1378803"/>
            <a:chExt cx="392059" cy="1897797"/>
          </a:xfrm>
        </p:grpSpPr>
        <p:grpSp>
          <p:nvGrpSpPr>
            <p:cNvPr id="12" name="図形グループ 17"/>
            <p:cNvGrpSpPr/>
            <p:nvPr/>
          </p:nvGrpSpPr>
          <p:grpSpPr>
            <a:xfrm>
              <a:off x="98909" y="1378803"/>
              <a:ext cx="381004" cy="1897797"/>
              <a:chOff x="533400" y="1120001"/>
              <a:chExt cx="381004" cy="1897797"/>
            </a:xfrm>
          </p:grpSpPr>
          <p:sp>
            <p:nvSpPr>
              <p:cNvPr id="83" name="正方形/長方形 82"/>
              <p:cNvSpPr/>
              <p:nvPr/>
            </p:nvSpPr>
            <p:spPr>
              <a:xfrm>
                <a:off x="651742" y="1120001"/>
                <a:ext cx="2626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FF428C"/>
                    </a:solidFill>
                  </a:rPr>
                  <a:t>2</a:t>
                </a:r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533400" y="2189758"/>
                <a:ext cx="37950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FF428C"/>
                    </a:solidFill>
                  </a:rPr>
                  <a:t>0</a:t>
                </a:r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600000" y="2740799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FF428C"/>
                    </a:solidFill>
                  </a:rPr>
                  <a:t>-1</a:t>
                </a:r>
              </a:p>
            </p:txBody>
          </p:sp>
        </p:grpSp>
        <p:sp>
          <p:nvSpPr>
            <p:cNvPr id="82" name="正方形/長方形 81"/>
            <p:cNvSpPr/>
            <p:nvPr/>
          </p:nvSpPr>
          <p:spPr>
            <a:xfrm>
              <a:off x="87854" y="1927721"/>
              <a:ext cx="37950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srgbClr val="FF428C"/>
                  </a:solidFill>
                </a:rPr>
                <a:t>1</a:t>
              </a:r>
            </a:p>
          </p:txBody>
        </p:sp>
      </p:grpSp>
      <p:sp>
        <p:nvSpPr>
          <p:cNvPr id="86" name="テキスト ボックス 85"/>
          <p:cNvSpPr txBox="1"/>
          <p:nvPr/>
        </p:nvSpPr>
        <p:spPr>
          <a:xfrm>
            <a:off x="3124200" y="3276600"/>
            <a:ext cx="3044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6600"/>
                </a:solidFill>
              </a:rPr>
              <a:t>-5          -4         -3      </a:t>
            </a:r>
            <a:r>
              <a:rPr lang="en-US" altLang="ja-JP" sz="1200" dirty="0">
                <a:solidFill>
                  <a:prstClr val="black"/>
                </a:solidFill>
              </a:rPr>
              <a:t>[Fe/H] </a:t>
            </a:r>
            <a:r>
              <a:rPr lang="en-US" altLang="ja-JP" sz="1200" dirty="0">
                <a:solidFill>
                  <a:srgbClr val="FF6600"/>
                </a:solidFill>
              </a:rPr>
              <a:t>     -1          0           1</a:t>
            </a:r>
            <a:endParaRPr lang="ja-JP" altLang="en-US" sz="1200" dirty="0">
              <a:solidFill>
                <a:srgbClr val="FF6600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133891" y="3276600"/>
            <a:ext cx="3010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660066"/>
                </a:solidFill>
              </a:rPr>
              <a:t>-5          -4         -3      </a:t>
            </a:r>
            <a:r>
              <a:rPr lang="en-US" altLang="ja-JP" sz="1200" dirty="0">
                <a:solidFill>
                  <a:prstClr val="black"/>
                </a:solidFill>
              </a:rPr>
              <a:t>[Fe/H]  </a:t>
            </a:r>
            <a:r>
              <a:rPr lang="en-US" altLang="ja-JP" sz="1200" dirty="0">
                <a:solidFill>
                  <a:srgbClr val="660066"/>
                </a:solidFill>
              </a:rPr>
              <a:t>    -1         0          1</a:t>
            </a:r>
            <a:endParaRPr lang="ja-JP" altLang="en-US" sz="1200" dirty="0">
              <a:solidFill>
                <a:srgbClr val="660066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048000" y="5666601"/>
            <a:ext cx="3114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6600"/>
                </a:solidFill>
              </a:rPr>
              <a:t>-5          -4          -3      </a:t>
            </a:r>
            <a:r>
              <a:rPr lang="en-US" altLang="ja-JP" sz="1200" dirty="0">
                <a:solidFill>
                  <a:prstClr val="black"/>
                </a:solidFill>
              </a:rPr>
              <a:t>[Fe/H] </a:t>
            </a:r>
            <a:r>
              <a:rPr lang="en-US" altLang="ja-JP" sz="1200" dirty="0">
                <a:solidFill>
                  <a:srgbClr val="FF6600"/>
                </a:solidFill>
              </a:rPr>
              <a:t>     -1           0          1</a:t>
            </a:r>
            <a:endParaRPr lang="ja-JP" altLang="en-US" sz="1200" dirty="0">
              <a:solidFill>
                <a:srgbClr val="FF6600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6200" y="5638800"/>
            <a:ext cx="3044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428C"/>
                </a:solidFill>
              </a:rPr>
              <a:t>-5          -4         -3      </a:t>
            </a:r>
            <a:r>
              <a:rPr lang="en-US" altLang="ja-JP" sz="1200" dirty="0">
                <a:solidFill>
                  <a:prstClr val="black"/>
                </a:solidFill>
              </a:rPr>
              <a:t>[Fe/H]      </a:t>
            </a:r>
            <a:r>
              <a:rPr lang="en-US" altLang="ja-JP" sz="1200" dirty="0">
                <a:solidFill>
                  <a:srgbClr val="FF428C"/>
                </a:solidFill>
              </a:rPr>
              <a:t>-1          0           1</a:t>
            </a:r>
            <a:endParaRPr lang="ja-JP" altLang="en-US" sz="1200" dirty="0">
              <a:solidFill>
                <a:srgbClr val="FF428C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172200" y="5666601"/>
            <a:ext cx="3010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660066"/>
                </a:solidFill>
              </a:rPr>
              <a:t>-5          -4         -3      </a:t>
            </a:r>
            <a:r>
              <a:rPr lang="en-US" altLang="ja-JP" sz="1200" dirty="0">
                <a:solidFill>
                  <a:prstClr val="black"/>
                </a:solidFill>
              </a:rPr>
              <a:t>[Fe/H] </a:t>
            </a:r>
            <a:r>
              <a:rPr lang="en-US" altLang="ja-JP" sz="1200" dirty="0">
                <a:solidFill>
                  <a:srgbClr val="660066"/>
                </a:solidFill>
              </a:rPr>
              <a:t>     -1         0          1</a:t>
            </a:r>
            <a:endParaRPr lang="ja-JP" altLang="en-US" sz="1200" dirty="0">
              <a:solidFill>
                <a:srgbClr val="660066"/>
              </a:solidFill>
            </a:endParaRPr>
          </a:p>
        </p:txBody>
      </p:sp>
      <p:grpSp>
        <p:nvGrpSpPr>
          <p:cNvPr id="13" name="図形グループ 100"/>
          <p:cNvGrpSpPr/>
          <p:nvPr/>
        </p:nvGrpSpPr>
        <p:grpSpPr>
          <a:xfrm>
            <a:off x="304802" y="1251413"/>
            <a:ext cx="2725126" cy="2042134"/>
            <a:chOff x="304802" y="1251413"/>
            <a:chExt cx="2725126" cy="2042134"/>
          </a:xfrm>
        </p:grpSpPr>
        <p:cxnSp>
          <p:nvCxnSpPr>
            <p:cNvPr id="98" name="直線コネクタ 97"/>
            <p:cNvCxnSpPr/>
            <p:nvPr/>
          </p:nvCxnSpPr>
          <p:spPr>
            <a:xfrm flipV="1">
              <a:off x="304802" y="2634932"/>
              <a:ext cx="2725126" cy="1016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rot="5400000" flipH="1" flipV="1">
              <a:off x="1553590" y="2271686"/>
              <a:ext cx="2042134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図形グループ 101"/>
          <p:cNvGrpSpPr/>
          <p:nvPr/>
        </p:nvGrpSpPr>
        <p:grpSpPr>
          <a:xfrm>
            <a:off x="266330" y="3657600"/>
            <a:ext cx="2705470" cy="2042134"/>
            <a:chOff x="344778" y="1251413"/>
            <a:chExt cx="2705470" cy="2042134"/>
          </a:xfrm>
        </p:grpSpPr>
        <p:cxnSp>
          <p:nvCxnSpPr>
            <p:cNvPr id="103" name="直線コネクタ 102"/>
            <p:cNvCxnSpPr/>
            <p:nvPr/>
          </p:nvCxnSpPr>
          <p:spPr>
            <a:xfrm flipV="1">
              <a:off x="344778" y="2590801"/>
              <a:ext cx="2705470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rot="5400000" flipH="1" flipV="1">
              <a:off x="1553590" y="2271686"/>
              <a:ext cx="2042134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テキスト ボックス 105"/>
          <p:cNvSpPr txBox="1"/>
          <p:nvPr/>
        </p:nvSpPr>
        <p:spPr>
          <a:xfrm>
            <a:off x="2484645" y="3679726"/>
            <a:ext cx="456675" cy="338554"/>
          </a:xfrm>
          <a:prstGeom prst="rect">
            <a:avLst/>
          </a:prstGeom>
          <a:solidFill>
            <a:schemeClr val="bg1"/>
          </a:solidFill>
          <a:ln>
            <a:solidFill>
              <a:srgbClr val="FF5CA4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5CA4"/>
                </a:solidFill>
              </a:rPr>
              <a:t>Mg</a:t>
            </a: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651280" y="1295400"/>
            <a:ext cx="32052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5CA4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5CA4"/>
                </a:solidFill>
              </a:rPr>
              <a:t>O</a:t>
            </a:r>
          </a:p>
        </p:txBody>
      </p:sp>
      <p:grpSp>
        <p:nvGrpSpPr>
          <p:cNvPr id="15" name="図形グループ 107"/>
          <p:cNvGrpSpPr/>
          <p:nvPr/>
        </p:nvGrpSpPr>
        <p:grpSpPr>
          <a:xfrm>
            <a:off x="3256280" y="3667760"/>
            <a:ext cx="2705470" cy="2042134"/>
            <a:chOff x="314298" y="1271733"/>
            <a:chExt cx="2705470" cy="2042134"/>
          </a:xfrm>
        </p:grpSpPr>
        <p:cxnSp>
          <p:nvCxnSpPr>
            <p:cNvPr id="109" name="直線コネクタ 108"/>
            <p:cNvCxnSpPr/>
            <p:nvPr/>
          </p:nvCxnSpPr>
          <p:spPr>
            <a:xfrm flipV="1">
              <a:off x="314298" y="2302973"/>
              <a:ext cx="2705470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rot="5400000" flipH="1" flipV="1">
              <a:off x="1563750" y="2292006"/>
              <a:ext cx="2042134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図形グループ 110"/>
          <p:cNvGrpSpPr/>
          <p:nvPr/>
        </p:nvGrpSpPr>
        <p:grpSpPr>
          <a:xfrm>
            <a:off x="3286760" y="1280160"/>
            <a:ext cx="2705470" cy="2042134"/>
            <a:chOff x="327368" y="1251413"/>
            <a:chExt cx="2705470" cy="2042134"/>
          </a:xfrm>
          <a:effectLst/>
        </p:grpSpPr>
        <p:cxnSp>
          <p:nvCxnSpPr>
            <p:cNvPr id="112" name="直線コネクタ 111"/>
            <p:cNvCxnSpPr/>
            <p:nvPr/>
          </p:nvCxnSpPr>
          <p:spPr>
            <a:xfrm flipV="1">
              <a:off x="327368" y="2267413"/>
              <a:ext cx="2705470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rot="5400000" flipH="1" flipV="1">
              <a:off x="1553590" y="2271686"/>
              <a:ext cx="2042134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図形グループ 113"/>
          <p:cNvGrpSpPr/>
          <p:nvPr/>
        </p:nvGrpSpPr>
        <p:grpSpPr>
          <a:xfrm>
            <a:off x="6273800" y="3667760"/>
            <a:ext cx="2705470" cy="2042134"/>
            <a:chOff x="304138" y="1251413"/>
            <a:chExt cx="2705470" cy="2042134"/>
          </a:xfrm>
        </p:grpSpPr>
        <p:cxnSp>
          <p:nvCxnSpPr>
            <p:cNvPr id="115" name="直線コネクタ 114"/>
            <p:cNvCxnSpPr/>
            <p:nvPr/>
          </p:nvCxnSpPr>
          <p:spPr>
            <a:xfrm flipV="1">
              <a:off x="304138" y="2763665"/>
              <a:ext cx="2705470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rot="5400000" flipH="1" flipV="1">
              <a:off x="1553590" y="2271686"/>
              <a:ext cx="2042134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図形グループ 116"/>
          <p:cNvGrpSpPr/>
          <p:nvPr/>
        </p:nvGrpSpPr>
        <p:grpSpPr>
          <a:xfrm>
            <a:off x="6268720" y="1280186"/>
            <a:ext cx="2768600" cy="2042134"/>
            <a:chOff x="281648" y="1251413"/>
            <a:chExt cx="2768600" cy="2042134"/>
          </a:xfrm>
        </p:grpSpPr>
        <p:cxnSp>
          <p:nvCxnSpPr>
            <p:cNvPr id="118" name="直線コネクタ 117"/>
            <p:cNvCxnSpPr/>
            <p:nvPr/>
          </p:nvCxnSpPr>
          <p:spPr>
            <a:xfrm>
              <a:off x="281648" y="1744147"/>
              <a:ext cx="2768600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rot="5400000" flipH="1" flipV="1">
              <a:off x="1553590" y="2271686"/>
              <a:ext cx="2042134" cy="1588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図形グループ 121"/>
          <p:cNvGrpSpPr/>
          <p:nvPr/>
        </p:nvGrpSpPr>
        <p:grpSpPr>
          <a:xfrm>
            <a:off x="5943600" y="3570962"/>
            <a:ext cx="392059" cy="2220238"/>
            <a:chOff x="5943600" y="1375618"/>
            <a:chExt cx="392059" cy="2220238"/>
          </a:xfrm>
        </p:grpSpPr>
        <p:grpSp>
          <p:nvGrpSpPr>
            <p:cNvPr id="24" name="図形グループ 52"/>
            <p:cNvGrpSpPr/>
            <p:nvPr/>
          </p:nvGrpSpPr>
          <p:grpSpPr>
            <a:xfrm>
              <a:off x="5943600" y="1375618"/>
              <a:ext cx="392059" cy="1775599"/>
              <a:chOff x="87854" y="1429603"/>
              <a:chExt cx="392059" cy="1775599"/>
            </a:xfrm>
          </p:grpSpPr>
          <p:grpSp>
            <p:nvGrpSpPr>
              <p:cNvPr id="27" name="図形グループ 17"/>
              <p:cNvGrpSpPr/>
              <p:nvPr/>
            </p:nvGrpSpPr>
            <p:grpSpPr>
              <a:xfrm>
                <a:off x="88749" y="1429603"/>
                <a:ext cx="391164" cy="1775599"/>
                <a:chOff x="523240" y="1170801"/>
                <a:chExt cx="391164" cy="1775599"/>
              </a:xfrm>
            </p:grpSpPr>
            <p:sp>
              <p:nvSpPr>
                <p:cNvPr id="127" name="正方形/長方形 126"/>
                <p:cNvSpPr/>
                <p:nvPr/>
              </p:nvSpPr>
              <p:spPr>
                <a:xfrm>
                  <a:off x="651742" y="1170801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660066"/>
                      </a:solidFill>
                    </a:rPr>
                    <a:t>3</a:t>
                  </a:r>
                </a:p>
              </p:txBody>
            </p:sp>
            <p:sp>
              <p:nvSpPr>
                <p:cNvPr id="128" name="正方形/長方形 127"/>
                <p:cNvSpPr/>
                <p:nvPr/>
              </p:nvSpPr>
              <p:spPr>
                <a:xfrm>
                  <a:off x="523240" y="2171839"/>
                  <a:ext cx="37950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660066"/>
                      </a:solidFill>
                    </a:rPr>
                    <a:t>1</a:t>
                  </a:r>
                </a:p>
              </p:txBody>
            </p:sp>
            <p:sp>
              <p:nvSpPr>
                <p:cNvPr id="129" name="正方形/長方形 128"/>
                <p:cNvSpPr/>
                <p:nvPr/>
              </p:nvSpPr>
              <p:spPr>
                <a:xfrm>
                  <a:off x="640084" y="2669401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660066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126" name="正方形/長方形 125"/>
              <p:cNvSpPr/>
              <p:nvPr/>
            </p:nvSpPr>
            <p:spPr>
              <a:xfrm>
                <a:off x="87854" y="1912203"/>
                <a:ext cx="37950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  <p:sp>
          <p:nvSpPr>
            <p:cNvPr id="124" name="正方形/長方形 123"/>
            <p:cNvSpPr/>
            <p:nvPr/>
          </p:nvSpPr>
          <p:spPr>
            <a:xfrm>
              <a:off x="6019800" y="3318857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srgbClr val="660066"/>
                  </a:solidFill>
                </a:rPr>
                <a:t>-1</a:t>
              </a:r>
            </a:p>
          </p:txBody>
        </p:sp>
      </p:grpSp>
      <p:grpSp>
        <p:nvGrpSpPr>
          <p:cNvPr id="28" name="図形グループ 133"/>
          <p:cNvGrpSpPr/>
          <p:nvPr/>
        </p:nvGrpSpPr>
        <p:grpSpPr>
          <a:xfrm>
            <a:off x="2926080" y="1143000"/>
            <a:ext cx="406400" cy="2265680"/>
            <a:chOff x="2926080" y="1143000"/>
            <a:chExt cx="406400" cy="2265680"/>
          </a:xfrm>
        </p:grpSpPr>
        <p:grpSp>
          <p:nvGrpSpPr>
            <p:cNvPr id="29" name="図形グループ 46"/>
            <p:cNvGrpSpPr/>
            <p:nvPr/>
          </p:nvGrpSpPr>
          <p:grpSpPr>
            <a:xfrm>
              <a:off x="2926080" y="1143000"/>
              <a:ext cx="402219" cy="1783080"/>
              <a:chOff x="77694" y="1143000"/>
              <a:chExt cx="402219" cy="1783080"/>
            </a:xfrm>
          </p:grpSpPr>
          <p:grpSp>
            <p:nvGrpSpPr>
              <p:cNvPr id="30" name="図形グループ 17"/>
              <p:cNvGrpSpPr/>
              <p:nvPr/>
            </p:nvGrpSpPr>
            <p:grpSpPr>
              <a:xfrm>
                <a:off x="77694" y="1143000"/>
                <a:ext cx="402219" cy="1783080"/>
                <a:chOff x="512185" y="884198"/>
                <a:chExt cx="402219" cy="1783080"/>
              </a:xfrm>
            </p:grpSpPr>
            <p:sp>
              <p:nvSpPr>
                <p:cNvPr id="50" name="正方形/長方形 49"/>
                <p:cNvSpPr/>
                <p:nvPr/>
              </p:nvSpPr>
              <p:spPr>
                <a:xfrm>
                  <a:off x="651742" y="884198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FF6600"/>
                      </a:solidFill>
                    </a:rPr>
                    <a:t>2</a:t>
                  </a:r>
                </a:p>
              </p:txBody>
            </p:sp>
            <p:sp>
              <p:nvSpPr>
                <p:cNvPr id="51" name="正方形/長方形 50"/>
                <p:cNvSpPr/>
                <p:nvPr/>
              </p:nvSpPr>
              <p:spPr>
                <a:xfrm>
                  <a:off x="512185" y="1902599"/>
                  <a:ext cx="37950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FF6600"/>
                      </a:solidFill>
                    </a:rPr>
                    <a:t>0</a:t>
                  </a:r>
                </a:p>
              </p:txBody>
            </p:sp>
            <p:sp>
              <p:nvSpPr>
                <p:cNvPr id="52" name="正方形/長方形 51"/>
                <p:cNvSpPr/>
                <p:nvPr/>
              </p:nvSpPr>
              <p:spPr>
                <a:xfrm>
                  <a:off x="600000" y="2390279"/>
                  <a:ext cx="31290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FF6600"/>
                      </a:solidFill>
                    </a:rPr>
                    <a:t>-1</a:t>
                  </a:r>
                </a:p>
              </p:txBody>
            </p:sp>
          </p:grpSp>
          <p:sp>
            <p:nvSpPr>
              <p:cNvPr id="49" name="正方形/長方形 48"/>
              <p:cNvSpPr/>
              <p:nvPr/>
            </p:nvSpPr>
            <p:spPr>
              <a:xfrm>
                <a:off x="87854" y="1676400"/>
                <a:ext cx="37950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FF6600"/>
                    </a:solidFill>
                  </a:rPr>
                  <a:t>1</a:t>
                </a:r>
              </a:p>
            </p:txBody>
          </p:sp>
        </p:grpSp>
        <p:sp>
          <p:nvSpPr>
            <p:cNvPr id="133" name="正方形/長方形 132"/>
            <p:cNvSpPr/>
            <p:nvPr/>
          </p:nvSpPr>
          <p:spPr>
            <a:xfrm>
              <a:off x="3019574" y="3131681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srgbClr val="FF6600"/>
                  </a:solidFill>
                </a:rPr>
                <a:t>-2</a:t>
              </a:r>
            </a:p>
          </p:txBody>
        </p:sp>
      </p:grpSp>
      <p:grpSp>
        <p:nvGrpSpPr>
          <p:cNvPr id="31" name="図形グループ 135"/>
          <p:cNvGrpSpPr/>
          <p:nvPr/>
        </p:nvGrpSpPr>
        <p:grpSpPr>
          <a:xfrm>
            <a:off x="2895600" y="3525520"/>
            <a:ext cx="406400" cy="2265680"/>
            <a:chOff x="2926080" y="1143000"/>
            <a:chExt cx="406400" cy="2265680"/>
          </a:xfrm>
        </p:grpSpPr>
        <p:grpSp>
          <p:nvGrpSpPr>
            <p:cNvPr id="32" name="図形グループ 46"/>
            <p:cNvGrpSpPr/>
            <p:nvPr/>
          </p:nvGrpSpPr>
          <p:grpSpPr>
            <a:xfrm>
              <a:off x="2926080" y="1143000"/>
              <a:ext cx="402219" cy="1783080"/>
              <a:chOff x="77694" y="1143000"/>
              <a:chExt cx="402219" cy="1783080"/>
            </a:xfrm>
          </p:grpSpPr>
          <p:grpSp>
            <p:nvGrpSpPr>
              <p:cNvPr id="38" name="図形グループ 17"/>
              <p:cNvGrpSpPr/>
              <p:nvPr/>
            </p:nvGrpSpPr>
            <p:grpSpPr>
              <a:xfrm>
                <a:off x="77694" y="1143000"/>
                <a:ext cx="402219" cy="1783080"/>
                <a:chOff x="512185" y="884198"/>
                <a:chExt cx="402219" cy="1783080"/>
              </a:xfrm>
            </p:grpSpPr>
            <p:sp>
              <p:nvSpPr>
                <p:cNvPr id="141" name="正方形/長方形 140"/>
                <p:cNvSpPr/>
                <p:nvPr/>
              </p:nvSpPr>
              <p:spPr>
                <a:xfrm>
                  <a:off x="651742" y="884198"/>
                  <a:ext cx="2626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FF6600"/>
                      </a:solidFill>
                    </a:rPr>
                    <a:t>2</a:t>
                  </a:r>
                </a:p>
              </p:txBody>
            </p:sp>
            <p:sp>
              <p:nvSpPr>
                <p:cNvPr id="142" name="正方形/長方形 141"/>
                <p:cNvSpPr/>
                <p:nvPr/>
              </p:nvSpPr>
              <p:spPr>
                <a:xfrm>
                  <a:off x="512185" y="1902599"/>
                  <a:ext cx="37950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FF6600"/>
                      </a:solidFill>
                    </a:rPr>
                    <a:t>0</a:t>
                  </a:r>
                </a:p>
              </p:txBody>
            </p:sp>
            <p:sp>
              <p:nvSpPr>
                <p:cNvPr id="143" name="正方形/長方形 142"/>
                <p:cNvSpPr/>
                <p:nvPr/>
              </p:nvSpPr>
              <p:spPr>
                <a:xfrm>
                  <a:off x="600000" y="2390279"/>
                  <a:ext cx="31290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FF6600"/>
                      </a:solidFill>
                    </a:rPr>
                    <a:t>-1</a:t>
                  </a:r>
                </a:p>
              </p:txBody>
            </p:sp>
          </p:grpSp>
          <p:sp>
            <p:nvSpPr>
              <p:cNvPr id="140" name="正方形/長方形 139"/>
              <p:cNvSpPr/>
              <p:nvPr/>
            </p:nvSpPr>
            <p:spPr>
              <a:xfrm>
                <a:off x="87854" y="1676400"/>
                <a:ext cx="37950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FF6600"/>
                    </a:solidFill>
                  </a:rPr>
                  <a:t>1</a:t>
                </a:r>
              </a:p>
            </p:txBody>
          </p:sp>
        </p:grpSp>
        <p:sp>
          <p:nvSpPr>
            <p:cNvPr id="138" name="正方形/長方形 137"/>
            <p:cNvSpPr/>
            <p:nvPr/>
          </p:nvSpPr>
          <p:spPr>
            <a:xfrm>
              <a:off x="3019574" y="3131681"/>
              <a:ext cx="31290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200" dirty="0">
                  <a:solidFill>
                    <a:srgbClr val="FF6600"/>
                  </a:solidFill>
                </a:rPr>
                <a:t>-2</a:t>
              </a:r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3733119" y="1295400"/>
            <a:ext cx="160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0090"/>
                </a:solidFill>
              </a:rPr>
              <a:t>different trends</a:t>
            </a:r>
          </a:p>
          <a:p>
            <a:r>
              <a:rPr lang="en-US" altLang="ja-JP" sz="1400" dirty="0">
                <a:solidFill>
                  <a:srgbClr val="000090"/>
                </a:solidFill>
              </a:rPr>
              <a:t> &amp;  small dispersion</a:t>
            </a:r>
            <a:endParaRPr lang="ja-JP" altLang="en-US" sz="1400" dirty="0">
              <a:solidFill>
                <a:srgbClr val="000090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6858000" y="1371600"/>
            <a:ext cx="369977" cy="1676400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361905" y="2981960"/>
            <a:ext cx="1334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660066"/>
                </a:solidFill>
              </a:rPr>
              <a:t>large dispersion</a:t>
            </a:r>
            <a:endParaRPr lang="ja-JP" altLang="en-US" sz="1400" dirty="0">
              <a:solidFill>
                <a:srgbClr val="660066"/>
              </a:solidFill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7020560" y="4124960"/>
            <a:ext cx="369977" cy="1473594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73"/>
          <p:cNvGrpSpPr/>
          <p:nvPr/>
        </p:nvGrpSpPr>
        <p:grpSpPr>
          <a:xfrm>
            <a:off x="4648200" y="848360"/>
            <a:ext cx="3200400" cy="2408198"/>
            <a:chOff x="5943600" y="1145401"/>
            <a:chExt cx="3200400" cy="2408198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8880" y="1249680"/>
              <a:ext cx="2744694" cy="2088883"/>
            </a:xfrm>
            <a:prstGeom prst="rect">
              <a:avLst/>
            </a:prstGeom>
          </p:spPr>
        </p:pic>
        <p:grpSp>
          <p:nvGrpSpPr>
            <p:cNvPr id="4" name="図形グループ 61"/>
            <p:cNvGrpSpPr/>
            <p:nvPr/>
          </p:nvGrpSpPr>
          <p:grpSpPr>
            <a:xfrm>
              <a:off x="5943600" y="1145401"/>
              <a:ext cx="392059" cy="2220238"/>
              <a:chOff x="5943600" y="1375618"/>
              <a:chExt cx="392059" cy="2220238"/>
            </a:xfrm>
          </p:grpSpPr>
          <p:grpSp>
            <p:nvGrpSpPr>
              <p:cNvPr id="5" name="図形グループ 52"/>
              <p:cNvGrpSpPr/>
              <p:nvPr/>
            </p:nvGrpSpPr>
            <p:grpSpPr>
              <a:xfrm>
                <a:off x="5943600" y="1375618"/>
                <a:ext cx="392059" cy="1775599"/>
                <a:chOff x="87854" y="1429603"/>
                <a:chExt cx="392059" cy="1775599"/>
              </a:xfrm>
            </p:grpSpPr>
            <p:grpSp>
              <p:nvGrpSpPr>
                <p:cNvPr id="6" name="図形グループ 17"/>
                <p:cNvGrpSpPr/>
                <p:nvPr/>
              </p:nvGrpSpPr>
              <p:grpSpPr>
                <a:xfrm>
                  <a:off x="98909" y="1429603"/>
                  <a:ext cx="381004" cy="1775599"/>
                  <a:chOff x="533400" y="1170801"/>
                  <a:chExt cx="381004" cy="1775599"/>
                </a:xfrm>
              </p:grpSpPr>
              <p:sp>
                <p:nvSpPr>
                  <p:cNvPr id="67" name="正方形/長方形 66"/>
                  <p:cNvSpPr/>
                  <p:nvPr/>
                </p:nvSpPr>
                <p:spPr>
                  <a:xfrm>
                    <a:off x="651742" y="1170801"/>
                    <a:ext cx="262662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altLang="ja-JP" sz="1200" dirty="0">
                        <a:solidFill>
                          <a:srgbClr val="660066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68" name="正方形/長方形 67"/>
                  <p:cNvSpPr/>
                  <p:nvPr/>
                </p:nvSpPr>
                <p:spPr>
                  <a:xfrm>
                    <a:off x="533400" y="2159000"/>
                    <a:ext cx="379506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altLang="ja-JP" sz="1200" dirty="0">
                        <a:solidFill>
                          <a:srgbClr val="660066"/>
                        </a:solidFill>
                      </a:rPr>
                      <a:t>-1</a:t>
                    </a:r>
                  </a:p>
                </p:txBody>
              </p:sp>
              <p:sp>
                <p:nvSpPr>
                  <p:cNvPr id="69" name="正方形/長方形 68"/>
                  <p:cNvSpPr/>
                  <p:nvPr/>
                </p:nvSpPr>
                <p:spPr>
                  <a:xfrm>
                    <a:off x="600000" y="2669401"/>
                    <a:ext cx="31290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altLang="ja-JP" sz="1200" dirty="0">
                        <a:solidFill>
                          <a:srgbClr val="660066"/>
                        </a:solidFill>
                      </a:rPr>
                      <a:t>-2</a:t>
                    </a:r>
                  </a:p>
                </p:txBody>
              </p:sp>
            </p:grpSp>
            <p:sp>
              <p:nvSpPr>
                <p:cNvPr id="66" name="正方形/長方形 65"/>
                <p:cNvSpPr/>
                <p:nvPr/>
              </p:nvSpPr>
              <p:spPr>
                <a:xfrm>
                  <a:off x="87854" y="1912203"/>
                  <a:ext cx="37950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660066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64" name="正方形/長方形 63"/>
              <p:cNvSpPr/>
              <p:nvPr/>
            </p:nvSpPr>
            <p:spPr>
              <a:xfrm>
                <a:off x="6019800" y="3318857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660066"/>
                    </a:solidFill>
                  </a:rPr>
                  <a:t>-3</a:t>
                </a:r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>
              <a:off x="6133891" y="3276600"/>
              <a:ext cx="30101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660066"/>
                  </a:solidFill>
                </a:rPr>
                <a:t>-5          -4         -3      </a:t>
              </a:r>
              <a:r>
                <a:rPr lang="en-US" altLang="ja-JP" sz="1200" dirty="0">
                  <a:solidFill>
                    <a:prstClr val="black"/>
                  </a:solidFill>
                </a:rPr>
                <a:t>[Fe/H]  </a:t>
              </a:r>
              <a:r>
                <a:rPr lang="en-US" altLang="ja-JP" sz="1200" dirty="0">
                  <a:solidFill>
                    <a:srgbClr val="660066"/>
                  </a:solidFill>
                </a:rPr>
                <a:t>    -1         0          1</a:t>
              </a:r>
              <a:endParaRPr lang="ja-JP" altLang="en-US" sz="1200" dirty="0">
                <a:solidFill>
                  <a:srgbClr val="660066"/>
                </a:solidFill>
              </a:endParaRPr>
            </a:p>
          </p:txBody>
        </p:sp>
        <p:grpSp>
          <p:nvGrpSpPr>
            <p:cNvPr id="7" name="図形グループ 70"/>
            <p:cNvGrpSpPr/>
            <p:nvPr/>
          </p:nvGrpSpPr>
          <p:grpSpPr>
            <a:xfrm>
              <a:off x="6268720" y="1280186"/>
              <a:ext cx="2768600" cy="2042134"/>
              <a:chOff x="281648" y="1251413"/>
              <a:chExt cx="2768600" cy="2042134"/>
            </a:xfrm>
          </p:grpSpPr>
          <p:cxnSp>
            <p:nvCxnSpPr>
              <p:cNvPr id="72" name="直線コネクタ 71"/>
              <p:cNvCxnSpPr/>
              <p:nvPr/>
            </p:nvCxnSpPr>
            <p:spPr>
              <a:xfrm>
                <a:off x="281648" y="1744147"/>
                <a:ext cx="27686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rot="5400000" flipH="1" flipV="1">
                <a:off x="1553590" y="2271686"/>
                <a:ext cx="2042134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図形グループ 56"/>
          <p:cNvGrpSpPr/>
          <p:nvPr/>
        </p:nvGrpSpPr>
        <p:grpSpPr>
          <a:xfrm>
            <a:off x="1143000" y="838200"/>
            <a:ext cx="3266879" cy="2418080"/>
            <a:chOff x="381000" y="990600"/>
            <a:chExt cx="3266879" cy="2418080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470" y="1089714"/>
              <a:ext cx="2762250" cy="2115766"/>
            </a:xfrm>
            <a:prstGeom prst="rect">
              <a:avLst/>
            </a:prstGeom>
          </p:spPr>
        </p:pic>
        <p:sp>
          <p:nvSpPr>
            <p:cNvPr id="32" name="左矢印 31"/>
            <p:cNvSpPr/>
            <p:nvPr/>
          </p:nvSpPr>
          <p:spPr>
            <a:xfrm rot="12135654">
              <a:off x="1387124" y="1901781"/>
              <a:ext cx="1079219" cy="244804"/>
            </a:xfrm>
            <a:prstGeom prst="leftArrow">
              <a:avLst>
                <a:gd name="adj1" fmla="val 41074"/>
                <a:gd name="adj2" fmla="val 50000"/>
              </a:avLst>
            </a:prstGeom>
            <a:solidFill>
              <a:srgbClr val="000090">
                <a:alpha val="63000"/>
              </a:srgb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33400" y="3131681"/>
              <a:ext cx="3114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solidFill>
                    <a:srgbClr val="FF6600"/>
                  </a:solidFill>
                </a:rPr>
                <a:t>-5          -4          -3      </a:t>
              </a:r>
              <a:r>
                <a:rPr lang="en-US" altLang="ja-JP" sz="1200" dirty="0">
                  <a:solidFill>
                    <a:prstClr val="black"/>
                  </a:solidFill>
                </a:rPr>
                <a:t>[Fe/H] </a:t>
              </a:r>
              <a:r>
                <a:rPr lang="en-US" altLang="ja-JP" sz="1200" dirty="0">
                  <a:solidFill>
                    <a:srgbClr val="FF6600"/>
                  </a:solidFill>
                </a:rPr>
                <a:t>     -1           0          1</a:t>
              </a:r>
              <a:endParaRPr lang="ja-JP" altLang="en-US" sz="1200" dirty="0">
                <a:solidFill>
                  <a:srgbClr val="FF6600"/>
                </a:solidFill>
              </a:endParaRPr>
            </a:p>
          </p:txBody>
        </p:sp>
        <p:grpSp>
          <p:nvGrpSpPr>
            <p:cNvPr id="9" name="図形グループ 34"/>
            <p:cNvGrpSpPr/>
            <p:nvPr/>
          </p:nvGrpSpPr>
          <p:grpSpPr>
            <a:xfrm>
              <a:off x="741680" y="1132840"/>
              <a:ext cx="2705470" cy="2042134"/>
              <a:chOff x="314298" y="1271733"/>
              <a:chExt cx="2705470" cy="2042134"/>
            </a:xfrm>
          </p:grpSpPr>
          <p:cxnSp>
            <p:nvCxnSpPr>
              <p:cNvPr id="37" name="直線コネクタ 36"/>
              <p:cNvCxnSpPr/>
              <p:nvPr/>
            </p:nvCxnSpPr>
            <p:spPr>
              <a:xfrm flipV="1">
                <a:off x="314298" y="2302973"/>
                <a:ext cx="270547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rot="5400000" flipH="1" flipV="1">
                <a:off x="1563750" y="2292006"/>
                <a:ext cx="2042134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図形グループ 38"/>
            <p:cNvGrpSpPr/>
            <p:nvPr/>
          </p:nvGrpSpPr>
          <p:grpSpPr>
            <a:xfrm>
              <a:off x="381000" y="990600"/>
              <a:ext cx="406400" cy="2265680"/>
              <a:chOff x="2926080" y="1143000"/>
              <a:chExt cx="406400" cy="2265680"/>
            </a:xfrm>
          </p:grpSpPr>
          <p:grpSp>
            <p:nvGrpSpPr>
              <p:cNvPr id="13" name="図形グループ 46"/>
              <p:cNvGrpSpPr/>
              <p:nvPr/>
            </p:nvGrpSpPr>
            <p:grpSpPr>
              <a:xfrm>
                <a:off x="2926080" y="1143000"/>
                <a:ext cx="402219" cy="1783080"/>
                <a:chOff x="77694" y="1143000"/>
                <a:chExt cx="402219" cy="1783080"/>
              </a:xfrm>
            </p:grpSpPr>
            <p:grpSp>
              <p:nvGrpSpPr>
                <p:cNvPr id="14" name="図形グループ 17"/>
                <p:cNvGrpSpPr/>
                <p:nvPr/>
              </p:nvGrpSpPr>
              <p:grpSpPr>
                <a:xfrm>
                  <a:off x="77694" y="1143000"/>
                  <a:ext cx="402219" cy="1783080"/>
                  <a:chOff x="512185" y="884198"/>
                  <a:chExt cx="402219" cy="1783080"/>
                </a:xfrm>
              </p:grpSpPr>
              <p:sp>
                <p:nvSpPr>
                  <p:cNvPr id="54" name="正方形/長方形 53"/>
                  <p:cNvSpPr/>
                  <p:nvPr/>
                </p:nvSpPr>
                <p:spPr>
                  <a:xfrm>
                    <a:off x="651742" y="884198"/>
                    <a:ext cx="262662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altLang="ja-JP" sz="1200" dirty="0">
                        <a:solidFill>
                          <a:srgbClr val="FF660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55" name="正方形/長方形 54"/>
                  <p:cNvSpPr/>
                  <p:nvPr/>
                </p:nvSpPr>
                <p:spPr>
                  <a:xfrm>
                    <a:off x="512185" y="1902599"/>
                    <a:ext cx="379506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US" altLang="ja-JP" sz="1200" dirty="0">
                        <a:solidFill>
                          <a:srgbClr val="FF66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56" name="正方形/長方形 55"/>
                  <p:cNvSpPr/>
                  <p:nvPr/>
                </p:nvSpPr>
                <p:spPr>
                  <a:xfrm>
                    <a:off x="600000" y="2390279"/>
                    <a:ext cx="312906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altLang="ja-JP" sz="1200" dirty="0">
                        <a:solidFill>
                          <a:srgbClr val="FF6600"/>
                        </a:solidFill>
                      </a:rPr>
                      <a:t>-1</a:t>
                    </a:r>
                  </a:p>
                </p:txBody>
              </p:sp>
            </p:grpSp>
            <p:sp>
              <p:nvSpPr>
                <p:cNvPr id="50" name="正方形/長方形 49"/>
                <p:cNvSpPr/>
                <p:nvPr/>
              </p:nvSpPr>
              <p:spPr>
                <a:xfrm>
                  <a:off x="87854" y="1676400"/>
                  <a:ext cx="37950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ja-JP" sz="1200" dirty="0">
                      <a:solidFill>
                        <a:srgbClr val="FF6600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46" name="正方形/長方形 45"/>
              <p:cNvSpPr/>
              <p:nvPr/>
            </p:nvSpPr>
            <p:spPr>
              <a:xfrm>
                <a:off x="3019574" y="3131681"/>
                <a:ext cx="3129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ja-JP" sz="1200" dirty="0">
                    <a:solidFill>
                      <a:srgbClr val="FF6600"/>
                    </a:solidFill>
                  </a:rPr>
                  <a:t>-2</a:t>
                </a: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590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Consistent GCE explanation for Zn and </a:t>
            </a:r>
            <a:r>
              <a:rPr lang="en-US" altLang="ja-JP" sz="2800" dirty="0" err="1" smtClean="0"/>
              <a:t>Sr</a:t>
            </a:r>
            <a:r>
              <a:rPr lang="en-US" altLang="ja-JP" sz="2800" dirty="0" smtClean="0"/>
              <a:t> ?</a:t>
            </a:r>
            <a:endParaRPr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53133" y="533400"/>
            <a:ext cx="2729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solidFill>
                  <a:srgbClr val="FFA924"/>
                </a:solidFill>
              </a:rPr>
              <a:t>Fe-peak elements (Zn)</a:t>
            </a:r>
            <a:endParaRPr lang="ja-JP" altLang="en-US" sz="2200" dirty="0">
              <a:solidFill>
                <a:srgbClr val="FFA924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76800" y="533400"/>
            <a:ext cx="30151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>
                <a:solidFill>
                  <a:srgbClr val="660066"/>
                </a:solidFill>
              </a:rPr>
              <a:t>n-capture elements? (</a:t>
            </a:r>
            <a:r>
              <a:rPr lang="en-US" altLang="ja-JP" sz="2200" dirty="0" err="1">
                <a:solidFill>
                  <a:srgbClr val="660066"/>
                </a:solidFill>
              </a:rPr>
              <a:t>Sr</a:t>
            </a:r>
            <a:r>
              <a:rPr lang="en-US" altLang="ja-JP" sz="2200" dirty="0">
                <a:solidFill>
                  <a:srgbClr val="660066"/>
                </a:solidFill>
              </a:rPr>
              <a:t>)</a:t>
            </a:r>
            <a:endParaRPr lang="ja-JP" altLang="en-US" sz="2200" dirty="0">
              <a:solidFill>
                <a:srgbClr val="660066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507" y="6565612"/>
            <a:ext cx="29161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" dirty="0">
                <a:solidFill>
                  <a:prstClr val="black"/>
                </a:solidFill>
              </a:rPr>
              <a:t>observational data: from SAGA database</a:t>
            </a:r>
            <a:endParaRPr lang="ja-JP" altLang="en-US" sz="1300" dirty="0">
              <a:solidFill>
                <a:prstClr val="black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46480" y="6106160"/>
            <a:ext cx="7179519" cy="400110"/>
          </a:xfrm>
          <a:prstGeom prst="rect">
            <a:avLst/>
          </a:prstGeom>
          <a:solidFill>
            <a:schemeClr val="bg1"/>
          </a:solidFill>
          <a:ln>
            <a:solidFill>
              <a:srgbClr val="FF428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5CA4"/>
                </a:solidFill>
              </a:rPr>
              <a:t>examine inhomogeneous model </a:t>
            </a:r>
            <a:r>
              <a:rPr lang="en-US" altLang="ja-JP" sz="2000" dirty="0">
                <a:solidFill>
                  <a:prstClr val="black"/>
                </a:solidFill>
              </a:rPr>
              <a:t>supposed from </a:t>
            </a:r>
            <a:r>
              <a:rPr lang="en-US" altLang="ja-JP" sz="2000" dirty="0" err="1">
                <a:solidFill>
                  <a:prstClr val="black"/>
                </a:solidFill>
              </a:rPr>
              <a:t>r</a:t>
            </a:r>
            <a:r>
              <a:rPr lang="en-US" altLang="ja-JP" sz="2000" dirty="0">
                <a:solidFill>
                  <a:prstClr val="black"/>
                </a:solidFill>
              </a:rPr>
              <a:t>-process elements  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5" name="図形グループ 79"/>
          <p:cNvGrpSpPr/>
          <p:nvPr/>
        </p:nvGrpSpPr>
        <p:grpSpPr>
          <a:xfrm>
            <a:off x="5105400" y="3200400"/>
            <a:ext cx="3352800" cy="1981200"/>
            <a:chOff x="5105400" y="3200400"/>
            <a:chExt cx="3352800" cy="1981200"/>
          </a:xfrm>
        </p:grpSpPr>
        <p:sp>
          <p:nvSpPr>
            <p:cNvPr id="40" name="雲形吹き出し 39"/>
            <p:cNvSpPr/>
            <p:nvPr/>
          </p:nvSpPr>
          <p:spPr>
            <a:xfrm>
              <a:off x="5105400" y="3200400"/>
              <a:ext cx="3352800" cy="1981200"/>
            </a:xfrm>
            <a:prstGeom prst="cloudCallout">
              <a:avLst>
                <a:gd name="adj1" fmla="val -18335"/>
                <a:gd name="adj2" fmla="val -102015"/>
              </a:avLst>
            </a:prstGeom>
            <a:solidFill>
              <a:srgbClr val="F9DBFF"/>
            </a:solidFill>
            <a:ln w="12700">
              <a:solidFill>
                <a:srgbClr val="B73B9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41" name="図 40" descr="非一様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9479" y="3429000"/>
              <a:ext cx="2693921" cy="1487269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5486400" y="3724870"/>
              <a:ext cx="2576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FFFF"/>
                  </a:solidFill>
                </a:rPr>
                <a:t>spatial</a:t>
              </a:r>
              <a:r>
                <a:rPr lang="en-US" altLang="ja-JP" dirty="0">
                  <a:solidFill>
                    <a:prstClr val="black"/>
                  </a:solidFill>
                </a:rPr>
                <a:t> </a:t>
              </a:r>
              <a:r>
                <a:rPr lang="en-US" altLang="ja-JP" dirty="0" err="1">
                  <a:solidFill>
                    <a:srgbClr val="F9DBFF"/>
                  </a:solidFill>
                </a:rPr>
                <a:t>inhomogeneity</a:t>
              </a:r>
              <a:endParaRPr lang="en-US" altLang="ja-JP" dirty="0">
                <a:solidFill>
                  <a:srgbClr val="F9DBFF"/>
                </a:solidFill>
              </a:endParaRPr>
            </a:p>
            <a:p>
              <a:pPr algn="ctr"/>
              <a:r>
                <a:rPr lang="en-US" altLang="ja-JP" dirty="0">
                  <a:solidFill>
                    <a:prstClr val="black"/>
                  </a:solidFill>
                </a:rPr>
                <a:t> </a:t>
              </a:r>
              <a:r>
                <a:rPr lang="en-US" altLang="ja-JP" dirty="0">
                  <a:solidFill>
                    <a:prstClr val="white"/>
                  </a:solidFill>
                </a:rPr>
                <a:t>of abundance ??</a:t>
              </a:r>
            </a:p>
            <a:p>
              <a:pPr algn="ctr"/>
              <a:r>
                <a:rPr lang="en-US" altLang="ja-JP" dirty="0">
                  <a:solidFill>
                    <a:prstClr val="white"/>
                  </a:solidFill>
                </a:rPr>
                <a:t>(</a:t>
              </a:r>
              <a:r>
                <a:rPr lang="en-US" altLang="ja-JP" dirty="0">
                  <a:solidFill>
                    <a:srgbClr val="F9DBFF"/>
                  </a:solidFill>
                </a:rPr>
                <a:t>inhomogeneous model</a:t>
              </a:r>
              <a:r>
                <a:rPr lang="en-US" altLang="ja-JP" dirty="0">
                  <a:solidFill>
                    <a:prstClr val="white"/>
                  </a:solidFill>
                </a:rPr>
                <a:t>)</a:t>
              </a:r>
            </a:p>
          </p:txBody>
        </p:sp>
      </p:grpSp>
      <p:grpSp>
        <p:nvGrpSpPr>
          <p:cNvPr id="16" name="図形グループ 78"/>
          <p:cNvGrpSpPr/>
          <p:nvPr/>
        </p:nvGrpSpPr>
        <p:grpSpPr>
          <a:xfrm>
            <a:off x="685800" y="3200400"/>
            <a:ext cx="3352800" cy="1981200"/>
            <a:chOff x="685800" y="3200400"/>
            <a:chExt cx="3352800" cy="1981200"/>
          </a:xfrm>
        </p:grpSpPr>
        <p:grpSp>
          <p:nvGrpSpPr>
            <p:cNvPr id="17" name="図形グループ 77"/>
            <p:cNvGrpSpPr/>
            <p:nvPr/>
          </p:nvGrpSpPr>
          <p:grpSpPr>
            <a:xfrm>
              <a:off x="685800" y="3200400"/>
              <a:ext cx="3352800" cy="1981200"/>
              <a:chOff x="685800" y="3200400"/>
              <a:chExt cx="3352800" cy="1981200"/>
            </a:xfrm>
          </p:grpSpPr>
          <p:sp>
            <p:nvSpPr>
              <p:cNvPr id="47" name="雲形吹き出し 46"/>
              <p:cNvSpPr/>
              <p:nvPr/>
            </p:nvSpPr>
            <p:spPr>
              <a:xfrm>
                <a:off x="685800" y="3200400"/>
                <a:ext cx="3352800" cy="1981200"/>
              </a:xfrm>
              <a:prstGeom prst="cloudCallout">
                <a:avLst>
                  <a:gd name="adj1" fmla="val -7426"/>
                  <a:gd name="adj2" fmla="val -109195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1066800" y="3393440"/>
                <a:ext cx="2668202" cy="1524000"/>
              </a:xfrm>
              <a:prstGeom prst="ellipse">
                <a:avLst/>
              </a:prstGeom>
              <a:solidFill>
                <a:srgbClr val="254EBA"/>
              </a:solidFill>
              <a:ln>
                <a:solidFill>
                  <a:srgbClr val="254EB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テキスト ボックス 48"/>
            <p:cNvSpPr txBox="1"/>
            <p:nvPr/>
          </p:nvSpPr>
          <p:spPr>
            <a:xfrm>
              <a:off x="1143000" y="3657600"/>
              <a:ext cx="2439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B7DEE8"/>
                  </a:solidFill>
                </a:rPr>
                <a:t>homogeneous </a:t>
              </a:r>
              <a:r>
                <a:rPr lang="en-US" altLang="ja-JP" dirty="0">
                  <a:solidFill>
                    <a:srgbClr val="FFFFFF"/>
                  </a:solidFill>
                </a:rPr>
                <a:t>abundance?</a:t>
              </a:r>
            </a:p>
            <a:p>
              <a:pPr algn="ctr"/>
              <a:r>
                <a:rPr lang="en-US" altLang="ja-JP" dirty="0">
                  <a:solidFill>
                    <a:srgbClr val="FFFFFF"/>
                  </a:solidFill>
                </a:rPr>
                <a:t>(</a:t>
              </a:r>
              <a:r>
                <a:rPr lang="en-US" altLang="ja-JP" dirty="0">
                  <a:solidFill>
                    <a:srgbClr val="4BACC6">
                      <a:lumMod val="20000"/>
                      <a:lumOff val="80000"/>
                    </a:srgbClr>
                  </a:solidFill>
                </a:rPr>
                <a:t>homogeneous model</a:t>
              </a:r>
              <a:r>
                <a:rPr lang="en-US" altLang="ja-JP" dirty="0">
                  <a:solidFill>
                    <a:srgbClr val="FFFFFF"/>
                  </a:solidFill>
                </a:rPr>
                <a:t>)</a:t>
              </a:r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228600" y="51595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90"/>
                </a:solidFill>
              </a:rPr>
              <a:t>difficult to explain </a:t>
            </a:r>
            <a:r>
              <a:rPr lang="en-US" altLang="ja-JP" sz="2000" dirty="0">
                <a:solidFill>
                  <a:srgbClr val="FF6600"/>
                </a:solidFill>
              </a:rPr>
              <a:t>different trends </a:t>
            </a:r>
            <a:r>
              <a:rPr lang="en-US" altLang="ja-JP" sz="2000" dirty="0">
                <a:solidFill>
                  <a:srgbClr val="000090"/>
                </a:solidFill>
              </a:rPr>
              <a:t>of Fe-peak elements </a:t>
            </a:r>
            <a:r>
              <a:rPr lang="en-US" altLang="ja-JP" sz="2000" dirty="0">
                <a:solidFill>
                  <a:srgbClr val="FF6600"/>
                </a:solidFill>
              </a:rPr>
              <a:t>especially Zn</a:t>
            </a:r>
            <a:endParaRPr lang="ja-JP" altLang="en-US" sz="2000" dirty="0">
              <a:solidFill>
                <a:srgbClr val="FF66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724400" y="508033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660066"/>
                </a:solidFill>
              </a:rPr>
              <a:t>can explain </a:t>
            </a:r>
            <a:r>
              <a:rPr lang="en-US" altLang="ja-JP" sz="2000" dirty="0">
                <a:solidFill>
                  <a:srgbClr val="FF6600"/>
                </a:solidFill>
              </a:rPr>
              <a:t>small dispersion </a:t>
            </a:r>
            <a:r>
              <a:rPr lang="en-US" altLang="ja-JP" sz="2000" dirty="0">
                <a:solidFill>
                  <a:srgbClr val="660066"/>
                </a:solidFill>
              </a:rPr>
              <a:t>&amp;</a:t>
            </a:r>
            <a:r>
              <a:rPr lang="en-US" altLang="ja-JP" sz="20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altLang="ja-JP" sz="2000" dirty="0">
                <a:solidFill>
                  <a:srgbClr val="FF6600"/>
                </a:solidFill>
              </a:rPr>
              <a:t>trend</a:t>
            </a:r>
            <a:r>
              <a:rPr lang="en-US" altLang="ja-JP" sz="20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altLang="ja-JP" sz="2000" dirty="0">
                <a:solidFill>
                  <a:srgbClr val="660066"/>
                </a:solidFill>
              </a:rPr>
              <a:t>of</a:t>
            </a:r>
            <a:r>
              <a:rPr lang="en-US" altLang="ja-JP" sz="2000" dirty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altLang="ja-JP" sz="2000" dirty="0">
                <a:solidFill>
                  <a:srgbClr val="FF6600"/>
                </a:solidFill>
              </a:rPr>
              <a:t>Zn </a:t>
            </a:r>
            <a:r>
              <a:rPr lang="en-US" altLang="ja-JP" sz="2000" dirty="0">
                <a:solidFill>
                  <a:srgbClr val="660066"/>
                </a:solidFill>
              </a:rPr>
              <a:t>as reproducing </a:t>
            </a:r>
            <a:r>
              <a:rPr lang="en-US" altLang="ja-JP" sz="2000" dirty="0">
                <a:solidFill>
                  <a:srgbClr val="FF428C"/>
                </a:solidFill>
              </a:rPr>
              <a:t>large dispersion </a:t>
            </a:r>
            <a:r>
              <a:rPr lang="en-US" altLang="ja-JP" sz="2000" dirty="0">
                <a:solidFill>
                  <a:srgbClr val="660066"/>
                </a:solidFill>
              </a:rPr>
              <a:t>of </a:t>
            </a:r>
            <a:r>
              <a:rPr lang="en-US" altLang="ja-JP" sz="2000" dirty="0" err="1">
                <a:solidFill>
                  <a:srgbClr val="660066"/>
                </a:solidFill>
              </a:rPr>
              <a:t>r</a:t>
            </a:r>
            <a:r>
              <a:rPr lang="en-US" altLang="ja-JP" sz="2000" dirty="0">
                <a:solidFill>
                  <a:srgbClr val="660066"/>
                </a:solidFill>
              </a:rPr>
              <a:t>-process elements?</a:t>
            </a:r>
            <a:endParaRPr lang="ja-JP" altLang="en-US" sz="2000" dirty="0">
              <a:solidFill>
                <a:srgbClr val="660066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794729" y="3886200"/>
            <a:ext cx="1615471" cy="400110"/>
          </a:xfrm>
          <a:prstGeom prst="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660066"/>
                </a:solidFill>
              </a:rPr>
              <a:t>the early halo</a:t>
            </a:r>
            <a:endParaRPr lang="ja-JP" altLang="en-US" sz="2000" dirty="0">
              <a:solidFill>
                <a:srgbClr val="660066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 rot="16200000">
            <a:off x="799766" y="1844239"/>
            <a:ext cx="6740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" dirty="0">
                <a:solidFill>
                  <a:prstClr val="black"/>
                </a:solidFill>
              </a:rPr>
              <a:t>[Zn/Fe]</a:t>
            </a:r>
            <a:endParaRPr lang="ja-JP" altLang="en-US" sz="1300" dirty="0">
              <a:solidFill>
                <a:prstClr val="black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 rot="16200000">
            <a:off x="4332843" y="1867235"/>
            <a:ext cx="64312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" dirty="0">
                <a:solidFill>
                  <a:prstClr val="black"/>
                </a:solidFill>
              </a:rPr>
              <a:t>[</a:t>
            </a:r>
            <a:r>
              <a:rPr lang="en-US" altLang="ja-JP" sz="1300" dirty="0" err="1">
                <a:solidFill>
                  <a:prstClr val="black"/>
                </a:solidFill>
              </a:rPr>
              <a:t>Sr</a:t>
            </a:r>
            <a:r>
              <a:rPr lang="en-US" altLang="ja-JP" sz="1300" dirty="0">
                <a:solidFill>
                  <a:prstClr val="black"/>
                </a:solidFill>
              </a:rPr>
              <a:t>/Fe]</a:t>
            </a:r>
            <a:endParaRPr lang="ja-JP" altLang="en-US" sz="1300" dirty="0">
              <a:solidFill>
                <a:prstClr val="black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5638800" y="1066800"/>
            <a:ext cx="369977" cy="1676400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029200" y="2664023"/>
            <a:ext cx="1334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660066"/>
                </a:solidFill>
              </a:rPr>
              <a:t>large dispersion</a:t>
            </a:r>
            <a:endParaRPr lang="ja-JP" altLang="en-US" sz="1400" dirty="0">
              <a:solidFill>
                <a:srgbClr val="660066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308561" y="2193071"/>
            <a:ext cx="1958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0090"/>
                </a:solidFill>
              </a:rPr>
              <a:t>trend &amp; small dispersion</a:t>
            </a:r>
            <a:endParaRPr lang="ja-JP" altLang="en-US" sz="1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2" grpId="0"/>
      <p:bldP spid="53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5400" dirty="0" smtClean="0">
                <a:solidFill>
                  <a:srgbClr val="FFFFFF"/>
                </a:solidFill>
              </a:rPr>
              <a:t>Ⅱ.</a:t>
            </a:r>
            <a:r>
              <a:rPr lang="ja-JP" altLang="en-US" sz="5400" dirty="0" smtClean="0">
                <a:solidFill>
                  <a:srgbClr val="FFFFFF"/>
                </a:solidFill>
              </a:rPr>
              <a:t>　</a:t>
            </a:r>
            <a:r>
              <a:rPr lang="en-US" altLang="ja-JP" sz="5400" dirty="0" smtClean="0">
                <a:solidFill>
                  <a:srgbClr val="FFFFFF"/>
                </a:solidFill>
              </a:rPr>
              <a:t>Methods</a:t>
            </a:r>
            <a:br>
              <a:rPr lang="en-US" altLang="ja-JP" sz="5400" dirty="0" smtClean="0">
                <a:solidFill>
                  <a:srgbClr val="FFFFFF"/>
                </a:solidFill>
              </a:rPr>
            </a:br>
            <a:r>
              <a:rPr lang="en-US" altLang="ja-JP" sz="39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Modeling of </a:t>
            </a:r>
            <a:br>
              <a:rPr lang="en-US" altLang="ja-JP" sz="39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altLang="ja-JP" sz="39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3D inhomogeneous GCE</a:t>
            </a:r>
            <a:r>
              <a:rPr lang="en-US" altLang="ja-JP" sz="5400" dirty="0" smtClean="0">
                <a:solidFill>
                  <a:srgbClr val="FFFFFF"/>
                </a:solidFill>
              </a:rPr>
              <a:t/>
            </a:r>
            <a:br>
              <a:rPr lang="en-US" altLang="ja-JP" sz="5400" dirty="0" smtClean="0">
                <a:solidFill>
                  <a:srgbClr val="FFFFFF"/>
                </a:solidFill>
              </a:rPr>
            </a:br>
            <a:endParaRPr lang="ja-JP" altLang="en-US" sz="5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galax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33900"/>
            <a:ext cx="4326195" cy="2197432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 rot="5400000">
            <a:off x="2696964" y="3576837"/>
            <a:ext cx="1984774" cy="850901"/>
          </a:xfrm>
          <a:prstGeom prst="line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130300" y="3443002"/>
            <a:ext cx="1917700" cy="1551673"/>
          </a:xfrm>
          <a:prstGeom prst="line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雲 53"/>
          <p:cNvSpPr/>
          <p:nvPr/>
        </p:nvSpPr>
        <p:spPr>
          <a:xfrm rot="19531987">
            <a:off x="253740" y="819868"/>
            <a:ext cx="831833" cy="59738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57300" y="131802"/>
            <a:ext cx="67938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>
                <a:solidFill>
                  <a:prstClr val="black"/>
                </a:solidFill>
              </a:rPr>
              <a:t>Modeling of GCE</a:t>
            </a:r>
            <a:r>
              <a:rPr lang="ja-JP" altLang="en-US" sz="3000" dirty="0">
                <a:solidFill>
                  <a:srgbClr val="660066"/>
                </a:solidFill>
              </a:rPr>
              <a:t>：</a:t>
            </a:r>
            <a:r>
              <a:rPr lang="en-US" altLang="ja-JP" sz="3000" dirty="0">
                <a:solidFill>
                  <a:srgbClr val="8209A8"/>
                </a:solidFill>
              </a:rPr>
              <a:t>Inhomogeneous</a:t>
            </a:r>
            <a:r>
              <a:rPr lang="ja-JP" altLang="ja-JP" sz="3000" dirty="0">
                <a:solidFill>
                  <a:srgbClr val="8209A8"/>
                </a:solidFill>
              </a:rPr>
              <a:t>　</a:t>
            </a:r>
            <a:r>
              <a:rPr lang="en-US" altLang="ja-JP" sz="3000" dirty="0">
                <a:solidFill>
                  <a:srgbClr val="8209A8"/>
                </a:solidFill>
              </a:rPr>
              <a:t>Model</a:t>
            </a:r>
            <a:endParaRPr lang="ja-JP" altLang="en-US" sz="3000" dirty="0">
              <a:solidFill>
                <a:srgbClr val="8209A8"/>
              </a:solidFill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1143000" y="3625335"/>
            <a:ext cx="1752600" cy="7815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435100" y="3821659"/>
            <a:ext cx="80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2.5kpc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7" name="左中かっこ 46"/>
          <p:cNvSpPr/>
          <p:nvPr/>
        </p:nvSpPr>
        <p:spPr>
          <a:xfrm rot="13309289">
            <a:off x="3518859" y="2958743"/>
            <a:ext cx="452164" cy="1585029"/>
          </a:xfrm>
          <a:prstGeom prst="leftBrace">
            <a:avLst>
              <a:gd name="adj1" fmla="val 8333"/>
              <a:gd name="adj2" fmla="val 4976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701127" y="3642827"/>
            <a:ext cx="94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100cells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52400" y="725269"/>
            <a:ext cx="960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solidFill>
                  <a:srgbClr val="B05170"/>
                </a:solidFill>
              </a:rPr>
              <a:t>O:</a:t>
            </a:r>
          </a:p>
          <a:p>
            <a:pPr algn="ctr"/>
            <a:r>
              <a:rPr lang="en-US" altLang="ja-JP" dirty="0">
                <a:solidFill>
                  <a:srgbClr val="B05170"/>
                </a:solidFill>
              </a:rPr>
              <a:t> outflow</a:t>
            </a:r>
            <a:endParaRPr lang="ja-JP" altLang="en-US" dirty="0">
              <a:solidFill>
                <a:srgbClr val="B05170"/>
              </a:solidFill>
            </a:endParaRPr>
          </a:p>
        </p:txBody>
      </p:sp>
      <p:sp>
        <p:nvSpPr>
          <p:cNvPr id="55" name="ストライプ矢印 54"/>
          <p:cNvSpPr/>
          <p:nvPr/>
        </p:nvSpPr>
        <p:spPr>
          <a:xfrm rot="13258796">
            <a:off x="964441" y="1244175"/>
            <a:ext cx="331719" cy="411020"/>
          </a:xfrm>
          <a:prstGeom prst="stripedRightArrow">
            <a:avLst>
              <a:gd name="adj1" fmla="val 6373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58" name="図 57" descr="cub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647700"/>
            <a:ext cx="2971800" cy="3635552"/>
          </a:xfrm>
          <a:prstGeom prst="rect">
            <a:avLst/>
          </a:prstGeom>
        </p:spPr>
      </p:pic>
      <p:sp>
        <p:nvSpPr>
          <p:cNvPr id="37" name="ストライプ矢印 36"/>
          <p:cNvSpPr/>
          <p:nvPr/>
        </p:nvSpPr>
        <p:spPr>
          <a:xfrm rot="5400000">
            <a:off x="3272022" y="5287779"/>
            <a:ext cx="248513" cy="264756"/>
          </a:xfrm>
          <a:prstGeom prst="stripedRightArrow">
            <a:avLst>
              <a:gd name="adj1" fmla="val 6373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2" name="図形グループ 28"/>
          <p:cNvGrpSpPr/>
          <p:nvPr/>
        </p:nvGrpSpPr>
        <p:grpSpPr>
          <a:xfrm>
            <a:off x="228600" y="2133600"/>
            <a:ext cx="3124200" cy="1488270"/>
            <a:chOff x="4952999" y="736937"/>
            <a:chExt cx="3124200" cy="1488270"/>
          </a:xfrm>
        </p:grpSpPr>
        <p:sp>
          <p:nvSpPr>
            <p:cNvPr id="31" name="角丸四角形吹き出し 30"/>
            <p:cNvSpPr/>
            <p:nvPr/>
          </p:nvSpPr>
          <p:spPr>
            <a:xfrm>
              <a:off x="4952999" y="736937"/>
              <a:ext cx="2514599" cy="1488270"/>
            </a:xfrm>
            <a:prstGeom prst="wedgeRoundRectCallout">
              <a:avLst>
                <a:gd name="adj1" fmla="val 95271"/>
                <a:gd name="adj2" fmla="val -84126"/>
                <a:gd name="adj3" fmla="val 16667"/>
              </a:avLst>
            </a:prstGeom>
            <a:solidFill>
              <a:schemeClr val="bg1">
                <a:alpha val="4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016500" y="737969"/>
              <a:ext cx="1551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err="1">
                  <a:solidFill>
                    <a:prstClr val="black"/>
                  </a:solidFill>
                </a:rPr>
                <a:t>m</a:t>
              </a:r>
              <a:r>
                <a:rPr lang="en-US" altLang="ja-JP" sz="1600" baseline="-25000" dirty="0" err="1">
                  <a:solidFill>
                    <a:prstClr val="black"/>
                  </a:solidFill>
                </a:rPr>
                <a:t>S</a:t>
              </a:r>
              <a:r>
                <a:rPr lang="en-US" altLang="ja-JP" sz="1600" dirty="0">
                  <a:solidFill>
                    <a:prstClr val="black"/>
                  </a:solidFill>
                </a:rPr>
                <a:t>: stellar mass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016499" y="1727537"/>
              <a:ext cx="1551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err="1">
                  <a:solidFill>
                    <a:prstClr val="black"/>
                  </a:solidFill>
                </a:rPr>
                <a:t>m</a:t>
              </a:r>
              <a:r>
                <a:rPr lang="en-US" altLang="ja-JP" sz="1600" baseline="-25000" dirty="0" err="1">
                  <a:solidFill>
                    <a:prstClr val="black"/>
                  </a:solidFill>
                </a:rPr>
                <a:t>G</a:t>
              </a:r>
              <a:r>
                <a:rPr lang="en-US" altLang="ja-JP" sz="1600" dirty="0">
                  <a:solidFill>
                    <a:prstClr val="black"/>
                  </a:solidFill>
                </a:rPr>
                <a:t>: gas density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016500" y="1158101"/>
              <a:ext cx="155165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prstClr val="black"/>
                  </a:solidFill>
                </a:rPr>
                <a:t>τ</a:t>
              </a:r>
              <a:r>
                <a:rPr lang="en-US" altLang="ja-JP" sz="1600" baseline="-25000" dirty="0">
                  <a:solidFill>
                    <a:prstClr val="black"/>
                  </a:solidFill>
                </a:rPr>
                <a:t>M</a:t>
              </a:r>
              <a:r>
                <a:rPr lang="en-US" altLang="ja-JP" sz="1600" dirty="0">
                  <a:solidFill>
                    <a:prstClr val="black"/>
                  </a:solidFill>
                </a:rPr>
                <a:t>: lifetime</a:t>
              </a:r>
            </a:p>
            <a:p>
              <a:r>
                <a:rPr lang="en-US" altLang="ja-JP" sz="1600" dirty="0">
                  <a:solidFill>
                    <a:prstClr val="black"/>
                  </a:solidFill>
                </a:rPr>
                <a:t>       of star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453635" y="1030375"/>
              <a:ext cx="16235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prstClr val="black"/>
                  </a:solidFill>
                </a:rPr>
                <a:t>X</a:t>
              </a:r>
              <a:r>
                <a:rPr lang="en-US" altLang="ja-JP" sz="1600" baseline="-25000" dirty="0">
                  <a:solidFill>
                    <a:prstClr val="black"/>
                  </a:solidFill>
                </a:rPr>
                <a:t>i</a:t>
              </a:r>
              <a:r>
                <a:rPr lang="en-US" altLang="ja-JP" sz="1600" dirty="0">
                  <a:solidFill>
                    <a:prstClr val="black"/>
                  </a:solidFill>
                </a:rPr>
                <a:t>: ratio of</a:t>
              </a:r>
            </a:p>
            <a:p>
              <a:r>
                <a:rPr lang="en-US" altLang="ja-JP" sz="1600" dirty="0">
                  <a:solidFill>
                    <a:prstClr val="black"/>
                  </a:solidFill>
                </a:rPr>
                <a:t> element I</a:t>
              </a:r>
            </a:p>
            <a:p>
              <a:r>
                <a:rPr lang="en-US" altLang="ja-JP" sz="1600" dirty="0">
                  <a:solidFill>
                    <a:prstClr val="black"/>
                  </a:solidFill>
                </a:rPr>
                <a:t> in gas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4267200" y="7620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★a system :  </a:t>
            </a:r>
            <a:r>
              <a:rPr lang="en-US" altLang="ja-JP" dirty="0">
                <a:solidFill>
                  <a:srgbClr val="0000FF"/>
                </a:solidFill>
              </a:rPr>
              <a:t>(2.5kpc) </a:t>
            </a:r>
            <a:r>
              <a:rPr lang="en-US" altLang="ja-JP" baseline="30000" dirty="0">
                <a:solidFill>
                  <a:srgbClr val="0000FF"/>
                </a:solidFill>
              </a:rPr>
              <a:t>3</a:t>
            </a:r>
            <a:r>
              <a:rPr lang="en-US" altLang="ja-JP" dirty="0">
                <a:solidFill>
                  <a:srgbClr val="0000FF"/>
                </a:solidFill>
              </a:rPr>
              <a:t> cube </a:t>
            </a:r>
            <a:r>
              <a:rPr lang="en-US" altLang="ja-JP" dirty="0">
                <a:solidFill>
                  <a:prstClr val="black"/>
                </a:solidFill>
              </a:rPr>
              <a:t>of the halo (</a:t>
            </a:r>
            <a:r>
              <a:rPr lang="en-US" altLang="ja-JP" dirty="0">
                <a:solidFill>
                  <a:srgbClr val="0000FF"/>
                </a:solidFill>
              </a:rPr>
              <a:t>100</a:t>
            </a:r>
            <a:r>
              <a:rPr lang="en-US" altLang="ja-JP" baseline="30000" dirty="0">
                <a:solidFill>
                  <a:srgbClr val="0000FF"/>
                </a:solidFill>
              </a:rPr>
              <a:t>3 </a:t>
            </a:r>
            <a:r>
              <a:rPr lang="en-US" altLang="ja-JP" dirty="0">
                <a:solidFill>
                  <a:prstClr val="black"/>
                </a:solidFill>
              </a:rPr>
              <a:t>cells)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★</a:t>
            </a:r>
            <a:r>
              <a:rPr lang="en-US" altLang="ja-JP" dirty="0">
                <a:solidFill>
                  <a:prstClr val="black"/>
                </a:solidFill>
              </a:rPr>
              <a:t>reproduce </a:t>
            </a:r>
            <a:r>
              <a:rPr lang="en-US" altLang="ja-JP" dirty="0">
                <a:solidFill>
                  <a:srgbClr val="FF5CA4"/>
                </a:solidFill>
              </a:rPr>
              <a:t>spatial structure </a:t>
            </a:r>
            <a:r>
              <a:rPr lang="en-US" altLang="ja-JP" dirty="0">
                <a:solidFill>
                  <a:prstClr val="black"/>
                </a:solidFill>
              </a:rPr>
              <a:t>of </a:t>
            </a:r>
            <a:r>
              <a:rPr lang="en-US" altLang="ja-JP" dirty="0">
                <a:solidFill>
                  <a:srgbClr val="0000FF"/>
                </a:solidFill>
              </a:rPr>
              <a:t>chemical abundance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★Star formation: choose cell with </a:t>
            </a:r>
          </a:p>
          <a:p>
            <a:r>
              <a:rPr lang="ja-JP" altLang="ja-JP" dirty="0">
                <a:solidFill>
                  <a:srgbClr val="000000"/>
                </a:solidFill>
              </a:rPr>
              <a:t>　</a:t>
            </a:r>
            <a:r>
              <a:rPr lang="ja-JP" altLang="en-US" dirty="0">
                <a:solidFill>
                  <a:srgbClr val="000000"/>
                </a:solidFill>
              </a:rPr>
              <a:t>　　　　　　　　　　</a:t>
            </a:r>
            <a:r>
              <a:rPr lang="en-US" altLang="ja-JP" dirty="0">
                <a:solidFill>
                  <a:srgbClr val="000000"/>
                </a:solidFill>
              </a:rPr>
              <a:t>calculated probability (</a:t>
            </a:r>
            <a:r>
              <a:rPr lang="en-US" altLang="ja-JP" dirty="0">
                <a:solidFill>
                  <a:srgbClr val="0000FF"/>
                </a:solidFill>
              </a:rPr>
              <a:t>∝</a:t>
            </a:r>
            <a:r>
              <a:rPr lang="en-US" altLang="ja-JP" dirty="0" err="1">
                <a:solidFill>
                  <a:srgbClr val="0000FF"/>
                </a:solidFill>
              </a:rPr>
              <a:t>m</a:t>
            </a:r>
            <a:r>
              <a:rPr lang="en-US" altLang="ja-JP" baseline="-25000" dirty="0" err="1">
                <a:solidFill>
                  <a:srgbClr val="0000FF"/>
                </a:solidFill>
              </a:rPr>
              <a:t>G</a:t>
            </a:r>
            <a:r>
              <a:rPr lang="en-US" altLang="ja-JP" dirty="0">
                <a:solidFill>
                  <a:srgbClr val="000000"/>
                </a:solidFill>
              </a:rPr>
              <a:t>)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★</a:t>
            </a:r>
            <a:r>
              <a:rPr lang="en-US" altLang="ja-JP" dirty="0" err="1">
                <a:solidFill>
                  <a:prstClr val="black"/>
                </a:solidFill>
              </a:rPr>
              <a:t>SNe</a:t>
            </a:r>
            <a:r>
              <a:rPr lang="en-US" altLang="ja-JP" dirty="0">
                <a:solidFill>
                  <a:prstClr val="black"/>
                </a:solidFill>
              </a:rPr>
              <a:t>: distribute  yield to </a:t>
            </a:r>
            <a:r>
              <a:rPr lang="en-US" altLang="ja-JP" dirty="0">
                <a:solidFill>
                  <a:srgbClr val="0000FF"/>
                </a:solidFill>
              </a:rPr>
              <a:t>surrounding cells</a:t>
            </a:r>
          </a:p>
          <a:p>
            <a:r>
              <a:rPr lang="en-US" altLang="ja-JP" dirty="0">
                <a:solidFill>
                  <a:srgbClr val="0000FF"/>
                </a:solidFill>
              </a:rPr>
              <a:t> at calculated R</a:t>
            </a:r>
            <a:r>
              <a:rPr lang="en-US" altLang="ja-JP" baseline="-25000" dirty="0">
                <a:solidFill>
                  <a:srgbClr val="0000FF"/>
                </a:solidFill>
              </a:rPr>
              <a:t>SN</a:t>
            </a:r>
            <a:r>
              <a:rPr lang="en-US" altLang="ja-JP" dirty="0">
                <a:solidFill>
                  <a:prstClr val="black"/>
                </a:solidFill>
              </a:rPr>
              <a:t>.</a:t>
            </a:r>
            <a:endParaRPr lang="ja-JP" altLang="en-US" dirty="0">
              <a:solidFill>
                <a:prstClr val="black"/>
              </a:solidFill>
            </a:endParaRPr>
          </a:p>
          <a:p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3" name="図形グループ 63"/>
          <p:cNvGrpSpPr/>
          <p:nvPr/>
        </p:nvGrpSpPr>
        <p:grpSpPr>
          <a:xfrm>
            <a:off x="4573764" y="3063635"/>
            <a:ext cx="4570236" cy="3108565"/>
            <a:chOff x="4511040" y="3276600"/>
            <a:chExt cx="4570236" cy="3108565"/>
          </a:xfrm>
        </p:grpSpPr>
        <p:grpSp>
          <p:nvGrpSpPr>
            <p:cNvPr id="4" name="図形グループ 59"/>
            <p:cNvGrpSpPr/>
            <p:nvPr/>
          </p:nvGrpSpPr>
          <p:grpSpPr>
            <a:xfrm>
              <a:off x="4511040" y="3276600"/>
              <a:ext cx="4570236" cy="3108565"/>
              <a:chOff x="7330440" y="3258035"/>
              <a:chExt cx="4570236" cy="3108565"/>
            </a:xfrm>
          </p:grpSpPr>
          <p:sp>
            <p:nvSpPr>
              <p:cNvPr id="50" name="メモ 49"/>
              <p:cNvSpPr/>
              <p:nvPr/>
            </p:nvSpPr>
            <p:spPr>
              <a:xfrm>
                <a:off x="7330440" y="3258035"/>
                <a:ext cx="4509276" cy="3108565"/>
              </a:xfrm>
              <a:prstGeom prst="foldedCorner">
                <a:avLst>
                  <a:gd name="adj" fmla="val 13275"/>
                </a:avLst>
              </a:prstGeom>
              <a:solidFill>
                <a:schemeClr val="bg2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7391400" y="3296395"/>
                <a:ext cx="4509276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0"/>
                  </a:spcAft>
                  <a:buClr>
                    <a:srgbClr val="660066"/>
                  </a:buClr>
                  <a:buSzPct val="110000"/>
                  <a:buFont typeface="Wingdings" charset="2"/>
                  <a:buChar char="Ø"/>
                </a:pPr>
                <a:r>
                  <a:rPr lang="en-US" altLang="ja-JP" u="sng" dirty="0">
                    <a:solidFill>
                      <a:prstClr val="black"/>
                    </a:solidFill>
                  </a:rPr>
                  <a:t>star formation </a:t>
                </a:r>
                <a:r>
                  <a:rPr lang="ja-JP" altLang="en-US" u="sng" dirty="0">
                    <a:solidFill>
                      <a:prstClr val="black"/>
                    </a:solidFill>
                  </a:rPr>
                  <a:t>：</a:t>
                </a:r>
                <a:r>
                  <a:rPr lang="en-US" altLang="ja-JP" u="sng" dirty="0" err="1">
                    <a:solidFill>
                      <a:prstClr val="black"/>
                    </a:solidFill>
                  </a:rPr>
                  <a:t>Ψ</a:t>
                </a:r>
                <a:r>
                  <a:rPr lang="en-US" altLang="ja-JP" u="sng" dirty="0">
                    <a:solidFill>
                      <a:prstClr val="black"/>
                    </a:solidFill>
                  </a:rPr>
                  <a:t>=</a:t>
                </a:r>
                <a:r>
                  <a:rPr lang="en-US" altLang="ja-JP" u="sng" dirty="0" err="1">
                    <a:solidFill>
                      <a:srgbClr val="7F7F7F"/>
                    </a:solidFill>
                  </a:rPr>
                  <a:t>ν</a:t>
                </a:r>
                <a:r>
                  <a:rPr lang="en-US" altLang="ja-JP" u="sng" dirty="0" err="1">
                    <a:solidFill>
                      <a:srgbClr val="FF6600"/>
                    </a:solidFill>
                  </a:rPr>
                  <a:t>m</a:t>
                </a:r>
                <a:r>
                  <a:rPr lang="en-US" altLang="ja-JP" u="sng" baseline="-25000" dirty="0" err="1">
                    <a:solidFill>
                      <a:srgbClr val="FF6600"/>
                    </a:solidFill>
                  </a:rPr>
                  <a:t>G</a:t>
                </a:r>
                <a:r>
                  <a:rPr lang="en-US" altLang="ja-JP" u="sng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[M</a:t>
                </a:r>
                <a:r>
                  <a:rPr lang="en-US" altLang="ja-JP" baseline="-25000" dirty="0">
                    <a:solidFill>
                      <a:prstClr val="black"/>
                    </a:solidFill>
                  </a:rPr>
                  <a:t>◉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/</a:t>
                </a:r>
                <a:r>
                  <a:rPr lang="en-US" altLang="ja-JP" dirty="0" err="1">
                    <a:solidFill>
                      <a:prstClr val="black"/>
                    </a:solidFill>
                  </a:rPr>
                  <a:t>Gyr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]</a:t>
                </a:r>
              </a:p>
              <a:p>
                <a:pPr>
                  <a:spcAft>
                    <a:spcPts val="3000"/>
                  </a:spcAft>
                  <a:buClr>
                    <a:srgbClr val="660066"/>
                  </a:buClr>
                  <a:buSzPct val="110000"/>
                  <a:buFont typeface="Wingdings" charset="2"/>
                  <a:buChar char="Ø"/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outflow: output of gas from the system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　　　　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  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　　　</a:t>
                </a:r>
                <a:endParaRPr lang="en-US" altLang="ja-JP" dirty="0">
                  <a:solidFill>
                    <a:prstClr val="black"/>
                  </a:solidFill>
                </a:endParaRPr>
              </a:p>
              <a:p>
                <a:pPr>
                  <a:spcAft>
                    <a:spcPts val="3000"/>
                  </a:spcAft>
                  <a:buClr>
                    <a:srgbClr val="660066"/>
                  </a:buClr>
                  <a:buSzPct val="110000"/>
                  <a:buFont typeface="Wingdings" charset="2"/>
                  <a:buChar char="Ø"/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radius of </a:t>
                </a:r>
                <a:r>
                  <a:rPr lang="en-US" altLang="ja-JP" dirty="0" err="1">
                    <a:solidFill>
                      <a:prstClr val="black"/>
                    </a:solidFill>
                  </a:rPr>
                  <a:t>SNe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shock wave front R</a:t>
                </a:r>
                <a:r>
                  <a:rPr lang="en-US" altLang="ja-JP" baseline="-25000" dirty="0">
                    <a:solidFill>
                      <a:prstClr val="black"/>
                    </a:solidFill>
                  </a:rPr>
                  <a:t>SN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:</a:t>
                </a:r>
              </a:p>
              <a:p>
                <a:pPr>
                  <a:buClr>
                    <a:srgbClr val="660066"/>
                  </a:buClr>
                  <a:buSzPct val="110000"/>
                  <a:buFont typeface="Wingdings" charset="2"/>
                  <a:buChar char="Ø"/>
                </a:pPr>
                <a:endParaRPr lang="en-US" altLang="ja-JP" dirty="0">
                  <a:solidFill>
                    <a:prstClr val="black"/>
                  </a:solidFill>
                </a:endParaRPr>
              </a:p>
              <a:p>
                <a:pPr>
                  <a:buClr>
                    <a:srgbClr val="660066"/>
                  </a:buClr>
                  <a:buSzPct val="110000"/>
                  <a:buFont typeface="Wingdings" charset="2"/>
                  <a:buChar char="Ø"/>
                </a:pPr>
                <a:r>
                  <a:rPr lang="en-US" altLang="ja-JP" dirty="0">
                    <a:solidFill>
                      <a:prstClr val="black"/>
                    </a:solidFill>
                  </a:rPr>
                  <a:t>initial mass </a:t>
                </a:r>
                <a:r>
                  <a:rPr lang="en-US" altLang="ja-JP" dirty="0" err="1">
                    <a:solidFill>
                      <a:prstClr val="black"/>
                    </a:solidFill>
                  </a:rPr>
                  <a:t>fanction(IMF):Φ(M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)=AM</a:t>
                </a:r>
                <a:r>
                  <a:rPr lang="en-US" altLang="ja-JP" baseline="30000" dirty="0">
                    <a:solidFill>
                      <a:prstClr val="black"/>
                    </a:solidFill>
                  </a:rPr>
                  <a:t>-X</a:t>
                </a:r>
                <a:endParaRPr lang="en-US" altLang="ja-JP" dirty="0">
                  <a:solidFill>
                    <a:prstClr val="black"/>
                  </a:solidFill>
                </a:endParaRPr>
              </a:p>
              <a:p>
                <a:pPr>
                  <a:buClr>
                    <a:srgbClr val="660066"/>
                  </a:buClr>
                  <a:buSzPct val="110000"/>
                </a:pPr>
                <a:r>
                  <a:rPr lang="ja-JP" altLang="en-US" dirty="0">
                    <a:solidFill>
                      <a:prstClr val="black"/>
                    </a:solidFill>
                  </a:rPr>
                  <a:t>　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X=1.35(Salpeter)</a:t>
                </a: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7580676" y="4236476"/>
                <a:ext cx="432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prstClr val="black"/>
                    </a:solidFill>
                  </a:rPr>
                  <a:t>O=</a:t>
                </a:r>
                <a:r>
                  <a:rPr lang="en-US" altLang="ja-JP" dirty="0" err="1">
                    <a:solidFill>
                      <a:srgbClr val="7F7F7F"/>
                    </a:solidFill>
                  </a:rPr>
                  <a:t>o</a:t>
                </a:r>
                <a:r>
                  <a:rPr lang="en-US" altLang="ja-JP" dirty="0" err="1">
                    <a:solidFill>
                      <a:srgbClr val="FF6600"/>
                    </a:solidFill>
                  </a:rPr>
                  <a:t>m</a:t>
                </a:r>
                <a:r>
                  <a:rPr lang="en-US" altLang="ja-JP" baseline="-25000" dirty="0" err="1">
                    <a:solidFill>
                      <a:srgbClr val="FF6600"/>
                    </a:solidFill>
                  </a:rPr>
                  <a:t>G</a:t>
                </a:r>
                <a:r>
                  <a:rPr lang="en-US" altLang="ja-JP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[M</a:t>
                </a:r>
                <a:r>
                  <a:rPr lang="en-US" altLang="ja-JP" baseline="-25000" dirty="0">
                    <a:solidFill>
                      <a:prstClr val="black"/>
                    </a:solidFill>
                  </a:rPr>
                  <a:t>◉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/</a:t>
                </a:r>
                <a:r>
                  <a:rPr lang="en-US" altLang="ja-JP" dirty="0" err="1">
                    <a:solidFill>
                      <a:prstClr val="black"/>
                    </a:solidFill>
                  </a:rPr>
                  <a:t>Gyr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] </a:t>
                </a:r>
                <a:r>
                  <a:rPr lang="en-US" altLang="ja-JP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o</a:t>
                </a:r>
                <a:r>
                  <a:rPr lang="en-US" altLang="ja-JP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[Gyr</a:t>
                </a:r>
                <a:r>
                  <a:rPr lang="en-US" altLang="ja-JP" baseline="30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-1</a:t>
                </a:r>
                <a:r>
                  <a:rPr lang="en-US" altLang="ja-JP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]:outflow efficiency </a:t>
                </a:r>
                <a:endParaRPr lang="ja-JP" altLang="en-US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8572383" y="3603835"/>
                <a:ext cx="3328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err="1">
                    <a:solidFill>
                      <a:srgbClr val="7F7F7F"/>
                    </a:solidFill>
                  </a:rPr>
                  <a:t>ν</a:t>
                </a:r>
                <a:r>
                  <a:rPr lang="en-US" altLang="ja-JP" dirty="0">
                    <a:solidFill>
                      <a:srgbClr val="7F7F7F"/>
                    </a:solidFill>
                  </a:rPr>
                  <a:t> [Gyr</a:t>
                </a:r>
                <a:r>
                  <a:rPr lang="en-US" altLang="ja-JP" baseline="30000" dirty="0">
                    <a:solidFill>
                      <a:srgbClr val="7F7F7F"/>
                    </a:solidFill>
                  </a:rPr>
                  <a:t>-1</a:t>
                </a:r>
                <a:r>
                  <a:rPr lang="en-US" altLang="ja-JP" dirty="0">
                    <a:solidFill>
                      <a:srgbClr val="7F7F7F"/>
                    </a:solidFill>
                  </a:rPr>
                  <a:t>]: star formation efficiency</a:t>
                </a:r>
                <a:endParaRPr lang="ja-JP" alt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45" name="テキスト ボックス 44"/>
            <p:cNvSpPr txBox="1"/>
            <p:nvPr/>
          </p:nvSpPr>
          <p:spPr>
            <a:xfrm>
              <a:off x="4806809" y="4916269"/>
              <a:ext cx="38288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function of </a:t>
              </a:r>
              <a:r>
                <a:rPr lang="en-US" altLang="ja-JP" dirty="0" err="1">
                  <a:solidFill>
                    <a:srgbClr val="FF6600"/>
                  </a:solidFill>
                </a:rPr>
                <a:t>m</a:t>
              </a:r>
              <a:r>
                <a:rPr lang="en-US" altLang="ja-JP" baseline="-25000" dirty="0" err="1">
                  <a:solidFill>
                    <a:srgbClr val="FF6600"/>
                  </a:solidFill>
                </a:rPr>
                <a:t>G</a:t>
              </a:r>
              <a:r>
                <a:rPr lang="en-US" altLang="ja-JP" dirty="0">
                  <a:solidFill>
                    <a:prstClr val="black"/>
                  </a:solidFill>
                </a:rPr>
                <a:t>, </a:t>
              </a:r>
              <a:r>
                <a:rPr lang="en-US" altLang="ja-JP" dirty="0" err="1">
                  <a:solidFill>
                    <a:srgbClr val="FF6600"/>
                  </a:solidFill>
                </a:rPr>
                <a:t>metallisity</a:t>
              </a:r>
              <a:r>
                <a:rPr lang="en-US" altLang="ja-JP" dirty="0">
                  <a:solidFill>
                    <a:prstClr val="black"/>
                  </a:solidFill>
                </a:rPr>
                <a:t>, and </a:t>
              </a:r>
              <a:r>
                <a:rPr lang="en-US" altLang="ja-JP" dirty="0" err="1">
                  <a:solidFill>
                    <a:srgbClr val="FF6600"/>
                  </a:solidFill>
                </a:rPr>
                <a:t>E</a:t>
              </a:r>
              <a:r>
                <a:rPr lang="en-US" altLang="ja-JP" baseline="-25000" dirty="0" err="1">
                  <a:solidFill>
                    <a:srgbClr val="FF6600"/>
                  </a:solidFill>
                </a:rPr>
                <a:t>explosion</a:t>
              </a:r>
              <a:r>
                <a:rPr lang="en-US" altLang="ja-JP" dirty="0">
                  <a:solidFill>
                    <a:prstClr val="black"/>
                  </a:solidFill>
                </a:rPr>
                <a:t> </a:t>
              </a:r>
            </a:p>
            <a:p>
              <a:r>
                <a:rPr lang="en-US" altLang="ja-JP" dirty="0">
                  <a:solidFill>
                    <a:prstClr val="black"/>
                  </a:solidFill>
                </a:rPr>
                <a:t>R</a:t>
              </a:r>
              <a:r>
                <a:rPr lang="en-US" altLang="ja-JP" baseline="-25000" dirty="0">
                  <a:solidFill>
                    <a:prstClr val="black"/>
                  </a:solidFill>
                </a:rPr>
                <a:t>SN</a:t>
              </a:r>
              <a:r>
                <a:rPr lang="en-US" altLang="ja-JP" dirty="0">
                  <a:solidFill>
                    <a:prstClr val="black"/>
                  </a:solidFill>
                </a:rPr>
                <a:t>~100-300[pc] </a:t>
              </a:r>
              <a:r>
                <a:rPr lang="en-US" altLang="ja-JP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endParaRPr lang="ja-JP" altLang="en-US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5815707" y="6324600"/>
            <a:ext cx="318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※parameters ν[Gyr</a:t>
            </a:r>
            <a:r>
              <a:rPr lang="en-US" altLang="ja-JP" baseline="30000" dirty="0">
                <a:solidFill>
                  <a:srgbClr val="FF0000"/>
                </a:solidFill>
              </a:rPr>
              <a:t>-1</a:t>
            </a:r>
            <a:r>
              <a:rPr lang="en-US" altLang="ja-JP" dirty="0">
                <a:solidFill>
                  <a:srgbClr val="FF0000"/>
                </a:solidFill>
              </a:rPr>
              <a:t>], o[Gyr</a:t>
            </a:r>
            <a:r>
              <a:rPr lang="en-US" altLang="ja-JP" baseline="30000" dirty="0">
                <a:solidFill>
                  <a:srgbClr val="FF0000"/>
                </a:solidFill>
              </a:rPr>
              <a:t>-1</a:t>
            </a:r>
            <a:r>
              <a:rPr lang="en-US" altLang="ja-JP" dirty="0">
                <a:solidFill>
                  <a:srgbClr val="FF0000"/>
                </a:solidFill>
              </a:rPr>
              <a:t>]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500" y="1294569"/>
            <a:ext cx="2367900" cy="2357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13" y="914400"/>
            <a:ext cx="6792387" cy="4105525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parameter choice by </a:t>
            </a:r>
            <a:r>
              <a:rPr lang="en-US" altLang="ja-JP" sz="2800" dirty="0" err="1" smtClean="0"/>
              <a:t>metallisity</a:t>
            </a:r>
            <a:r>
              <a:rPr lang="en-US" altLang="ja-JP" sz="2800" dirty="0" smtClean="0"/>
              <a:t> distribution</a:t>
            </a:r>
            <a:endParaRPr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1656" y="5848290"/>
            <a:ext cx="7526544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7F7F7F"/>
                </a:solidFill>
              </a:rPr>
              <a:t>star formation efficiency </a:t>
            </a:r>
            <a:r>
              <a:rPr lang="en-US" altLang="ja-JP" sz="2000" dirty="0" err="1">
                <a:solidFill>
                  <a:srgbClr val="FF0000"/>
                </a:solidFill>
              </a:rPr>
              <a:t>ν</a:t>
            </a:r>
            <a:r>
              <a:rPr lang="en-US" altLang="ja-JP" sz="2000" dirty="0">
                <a:solidFill>
                  <a:srgbClr val="FF0000"/>
                </a:solidFill>
              </a:rPr>
              <a:t>=0.07[Gyr</a:t>
            </a:r>
            <a:r>
              <a:rPr lang="en-US" altLang="ja-JP" sz="2000" baseline="30000" dirty="0">
                <a:solidFill>
                  <a:srgbClr val="FF0000"/>
                </a:solidFill>
              </a:rPr>
              <a:t>-1</a:t>
            </a:r>
            <a:r>
              <a:rPr lang="en-US" altLang="ja-JP" sz="2000" dirty="0">
                <a:solidFill>
                  <a:srgbClr val="FF0000"/>
                </a:solidFill>
              </a:rPr>
              <a:t>]</a:t>
            </a:r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en-US" altLang="ja-JP" sz="2000" dirty="0">
                <a:solidFill>
                  <a:srgbClr val="7F7F7F"/>
                </a:solidFill>
              </a:rPr>
              <a:t>outflow efficiency </a:t>
            </a:r>
            <a:r>
              <a:rPr lang="en-US" altLang="ja-JP" sz="2000" dirty="0" err="1">
                <a:solidFill>
                  <a:srgbClr val="FF0000"/>
                </a:solidFill>
              </a:rPr>
              <a:t>o</a:t>
            </a:r>
            <a:r>
              <a:rPr lang="en-US" altLang="ja-JP" sz="2000" dirty="0">
                <a:solidFill>
                  <a:srgbClr val="FF0000"/>
                </a:solidFill>
              </a:rPr>
              <a:t>=0.45[Gyr</a:t>
            </a:r>
            <a:r>
              <a:rPr lang="en-US" altLang="ja-JP" sz="2000" baseline="30000" dirty="0">
                <a:solidFill>
                  <a:srgbClr val="FF0000"/>
                </a:solidFill>
              </a:rPr>
              <a:t>-1</a:t>
            </a:r>
            <a:r>
              <a:rPr lang="en-US" altLang="ja-JP" sz="2000" dirty="0">
                <a:solidFill>
                  <a:srgbClr val="FF0000"/>
                </a:solidFill>
              </a:rPr>
              <a:t>]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9026" y="5314890"/>
            <a:ext cx="6968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ja-JP" sz="2000" dirty="0">
                <a:solidFill>
                  <a:prstClr val="black"/>
                </a:solidFill>
              </a:rPr>
              <a:t>parameters which reproduce </a:t>
            </a:r>
            <a:r>
              <a:rPr lang="en-US" altLang="ja-JP" sz="2000" dirty="0" err="1">
                <a:solidFill>
                  <a:srgbClr val="FF6600"/>
                </a:solidFill>
              </a:rPr>
              <a:t>metallisity</a:t>
            </a:r>
            <a:r>
              <a:rPr lang="en-US" altLang="ja-JP" sz="2000" dirty="0">
                <a:solidFill>
                  <a:srgbClr val="FF6600"/>
                </a:solidFill>
              </a:rPr>
              <a:t> distribution </a:t>
            </a:r>
            <a:r>
              <a:rPr lang="en-US" altLang="ja-JP" sz="2000" dirty="0">
                <a:solidFill>
                  <a:prstClr val="black"/>
                </a:solidFill>
              </a:rPr>
              <a:t>of the halo: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8745" y="1132840"/>
            <a:ext cx="30280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altLang="ja-JP" dirty="0">
                <a:solidFill>
                  <a:srgbClr val="FF0000"/>
                </a:solidFill>
              </a:rPr>
              <a:t>Model</a:t>
            </a:r>
            <a:r>
              <a:rPr lang="ja-JP" altLang="en-US" dirty="0">
                <a:solidFill>
                  <a:srgbClr val="FF0000"/>
                </a:solidFill>
              </a:rPr>
              <a:t>ー</a:t>
            </a:r>
            <a:endParaRPr lang="en-US" altLang="ja-JP" dirty="0">
              <a:solidFill>
                <a:srgbClr val="FF0000"/>
              </a:solidFill>
            </a:endParaRPr>
          </a:p>
          <a:p>
            <a:pPr algn="r"/>
            <a:r>
              <a:rPr lang="en-US" altLang="ja-JP" dirty="0">
                <a:solidFill>
                  <a:prstClr val="black"/>
                </a:solidFill>
              </a:rPr>
              <a:t>Observation (An et al. 2012)</a:t>
            </a:r>
            <a:r>
              <a:rPr lang="ja-JP" altLang="en-US" sz="1100" dirty="0">
                <a:solidFill>
                  <a:prstClr val="black"/>
                </a:solidFill>
              </a:rPr>
              <a:t>・・・</a:t>
            </a:r>
            <a:endParaRPr lang="en-US" altLang="ja-JP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378200"/>
            <a:ext cx="2895600" cy="258924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247" y="3314700"/>
            <a:ext cx="3158153" cy="29083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965200"/>
            <a:ext cx="2955938" cy="2438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965200"/>
            <a:ext cx="2946400" cy="24885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Inhomogeneous evolution of the halo</a:t>
            </a:r>
            <a:br>
              <a:rPr lang="en-US" altLang="ja-JP" sz="3200" dirty="0" smtClean="0"/>
            </a:br>
            <a:r>
              <a:rPr lang="en-US" altLang="ja-JP" sz="3200" dirty="0" smtClean="0"/>
              <a:t>(cross section of the system)</a:t>
            </a:r>
            <a:endParaRPr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5800" y="5933182"/>
            <a:ext cx="838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err="1">
                <a:solidFill>
                  <a:srgbClr val="FF5CA4"/>
                </a:solidFill>
              </a:rPr>
              <a:t>inhomogeneity</a:t>
            </a:r>
            <a:r>
              <a:rPr lang="en-US" altLang="ja-JP" sz="2200" dirty="0">
                <a:solidFill>
                  <a:prstClr val="black"/>
                </a:solidFill>
              </a:rPr>
              <a:t> of ISM occurs by </a:t>
            </a:r>
            <a:r>
              <a:rPr lang="en-US" altLang="ja-JP" sz="2200" dirty="0">
                <a:solidFill>
                  <a:srgbClr val="FF6600"/>
                </a:solidFill>
              </a:rPr>
              <a:t>different yields </a:t>
            </a:r>
            <a:r>
              <a:rPr lang="en-US" altLang="ja-JP" sz="2200" dirty="0">
                <a:solidFill>
                  <a:prstClr val="black"/>
                </a:solidFill>
              </a:rPr>
              <a:t>of each </a:t>
            </a:r>
            <a:r>
              <a:rPr lang="en-US" altLang="ja-JP" sz="2200" dirty="0" err="1">
                <a:solidFill>
                  <a:prstClr val="black"/>
                </a:solidFill>
              </a:rPr>
              <a:t>SNe</a:t>
            </a:r>
            <a:r>
              <a:rPr lang="en-US" altLang="ja-JP" sz="2200" dirty="0">
                <a:solidFill>
                  <a:prstClr val="black"/>
                </a:solidFill>
              </a:rPr>
              <a:t>,</a:t>
            </a:r>
          </a:p>
          <a:p>
            <a:r>
              <a:rPr lang="en-US" altLang="ja-JP" sz="2200" dirty="0">
                <a:solidFill>
                  <a:prstClr val="black"/>
                </a:solidFill>
              </a:rPr>
              <a:t>and become more </a:t>
            </a:r>
            <a:r>
              <a:rPr lang="en-US" altLang="ja-JP" sz="2200" dirty="0">
                <a:solidFill>
                  <a:srgbClr val="0000FF"/>
                </a:solidFill>
              </a:rPr>
              <a:t>homogeneous</a:t>
            </a:r>
            <a:r>
              <a:rPr lang="en-US" altLang="ja-JP" sz="2200" dirty="0">
                <a:solidFill>
                  <a:prstClr val="black"/>
                </a:solidFill>
              </a:rPr>
              <a:t> through the time</a:t>
            </a:r>
          </a:p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35800" y="1115080"/>
            <a:ext cx="1736373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</a:rPr>
              <a:t>gas density of cells</a:t>
            </a:r>
          </a:p>
          <a:p>
            <a:r>
              <a:rPr lang="en-US" altLang="ja-JP" sz="1600" dirty="0">
                <a:solidFill>
                  <a:prstClr val="black"/>
                </a:solidFill>
              </a:rPr>
              <a:t>[M</a:t>
            </a:r>
            <a:r>
              <a:rPr lang="en-US" altLang="ja-JP" sz="1600" baseline="-25000" dirty="0">
                <a:solidFill>
                  <a:prstClr val="black"/>
                </a:solidFill>
              </a:rPr>
              <a:t>◉</a:t>
            </a:r>
            <a:r>
              <a:rPr lang="en-US" altLang="ja-JP" sz="1600" dirty="0">
                <a:solidFill>
                  <a:prstClr val="black"/>
                </a:solidFill>
              </a:rPr>
              <a:t>/cell]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200" y="2389882"/>
            <a:ext cx="1371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</a:rPr>
              <a:t>gas is swept up by shock wave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rot="10800000" flipV="1">
            <a:off x="6654800" y="1257300"/>
            <a:ext cx="381000" cy="50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3100" y="1020249"/>
            <a:ext cx="2367900" cy="235795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905000" y="1106269"/>
            <a:ext cx="17153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</a:rPr>
              <a:t>age of the Galaxy</a:t>
            </a:r>
            <a:r>
              <a:rPr lang="ja-JP" altLang="en-US" dirty="0">
                <a:solidFill>
                  <a:prstClr val="black"/>
                </a:solidFill>
              </a:rPr>
              <a:t>：</a:t>
            </a:r>
            <a:r>
              <a:rPr lang="en-US" altLang="ja-JP" dirty="0">
                <a:solidFill>
                  <a:prstClr val="black"/>
                </a:solidFill>
              </a:rPr>
              <a:t>20 </a:t>
            </a:r>
            <a:r>
              <a:rPr lang="en-US" altLang="ja-JP" dirty="0" err="1">
                <a:solidFill>
                  <a:prstClr val="black"/>
                </a:solidFill>
              </a:rPr>
              <a:t>Myr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20" name="直線コネクタ 19"/>
          <p:cNvCxnSpPr>
            <a:stCxn id="18" idx="3"/>
          </p:cNvCxnSpPr>
          <p:nvPr/>
        </p:nvCxnSpPr>
        <p:spPr>
          <a:xfrm flipV="1">
            <a:off x="1447800" y="2389882"/>
            <a:ext cx="609600" cy="415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4817" y="1010920"/>
            <a:ext cx="2357951" cy="235795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279900" y="1116568"/>
            <a:ext cx="9701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100 </a:t>
            </a:r>
            <a:r>
              <a:rPr lang="en-US" altLang="ja-JP" dirty="0" err="1">
                <a:solidFill>
                  <a:prstClr val="black"/>
                </a:solidFill>
              </a:rPr>
              <a:t>Myr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3099" y="3383280"/>
            <a:ext cx="2367901" cy="236790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866030" y="3441013"/>
            <a:ext cx="9701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500 </a:t>
            </a:r>
            <a:r>
              <a:rPr lang="en-US" altLang="ja-JP" dirty="0" err="1">
                <a:solidFill>
                  <a:prstClr val="black"/>
                </a:solidFill>
              </a:rPr>
              <a:t>Myr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000" y="3383280"/>
            <a:ext cx="2321768" cy="232176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254500" y="3454400"/>
            <a:ext cx="10871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2500 </a:t>
            </a:r>
            <a:r>
              <a:rPr lang="en-US" altLang="ja-JP" dirty="0" err="1">
                <a:solidFill>
                  <a:prstClr val="black"/>
                </a:solidFill>
              </a:rPr>
              <a:t>Myr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100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4800" dirty="0">
                <a:solidFill>
                  <a:srgbClr val="FFFFFF"/>
                </a:solidFill>
              </a:rPr>
              <a:t>Ⅲ. A Possible Solution</a:t>
            </a:r>
          </a:p>
          <a:p>
            <a:pPr algn="ctr">
              <a:spcBef>
                <a:spcPct val="0"/>
              </a:spcBef>
            </a:pPr>
            <a:r>
              <a:rPr lang="en-US" altLang="ja-JP" sz="4800" dirty="0">
                <a:solidFill>
                  <a:srgbClr val="FFFFFF"/>
                </a:solidFill>
              </a:rPr>
              <a:t>for the issue </a:t>
            </a:r>
          </a:p>
          <a:p>
            <a:pPr algn="ctr">
              <a:spcBef>
                <a:spcPct val="0"/>
              </a:spcBef>
            </a:pPr>
            <a:r>
              <a:rPr lang="en-US" altLang="ja-JP" sz="4800" dirty="0">
                <a:solidFill>
                  <a:srgbClr val="FFFFFF"/>
                </a:solidFill>
              </a:rPr>
              <a:t/>
            </a:r>
            <a:br>
              <a:rPr lang="en-US" altLang="ja-JP" sz="4800" dirty="0">
                <a:solidFill>
                  <a:srgbClr val="FFFFFF"/>
                </a:solidFill>
              </a:rPr>
            </a:br>
            <a:endParaRPr lang="ja-JP" altLang="en-US" sz="4800" dirty="0">
              <a:solidFill>
                <a:srgbClr val="FFFF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62200" y="3507938"/>
            <a:ext cx="45320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charset="2"/>
              <a:buChar char="²"/>
            </a:pPr>
            <a:r>
              <a:rPr lang="en-US" altLang="ja-JP" sz="3900" dirty="0">
                <a:solidFill>
                  <a:srgbClr val="4BACC6">
                    <a:lumMod val="40000"/>
                    <a:lumOff val="60000"/>
                  </a:srgbClr>
                </a:solidFill>
              </a:rPr>
              <a:t>explanation for Zn?</a:t>
            </a:r>
          </a:p>
          <a:p>
            <a:pPr algn="ctr"/>
            <a:r>
              <a:rPr lang="en-US" altLang="ja-JP" sz="3900" dirty="0">
                <a:solidFill>
                  <a:srgbClr val="4BACC6">
                    <a:lumMod val="40000"/>
                    <a:lumOff val="60000"/>
                  </a:srgbClr>
                </a:solidFill>
              </a:rPr>
              <a:t>-Electron Capture SN-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1472</Words>
  <Application>Microsoft Macintosh PowerPoint</Application>
  <PresentationFormat>画面に合わせる (4:3)</PresentationFormat>
  <Paragraphs>281</Paragraphs>
  <Slides>15</Slides>
  <Notes>13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1_Office テーマ</vt:lpstr>
      <vt:lpstr>Galactic Evolution Workshop　2014.6.4-6.6 NAOJ</vt:lpstr>
      <vt:lpstr>Ⅰ. Motivation -Problem posed by observational abundance-</vt:lpstr>
      <vt:lpstr>Observational traits of chemical abundance</vt:lpstr>
      <vt:lpstr>Consistent GCE explanation for Zn and Sr ?</vt:lpstr>
      <vt:lpstr>Ⅱ.　Methods Modeling of  3D inhomogeneous GCE </vt:lpstr>
      <vt:lpstr>スライド 6</vt:lpstr>
      <vt:lpstr>parameter choice by metallisity distribution</vt:lpstr>
      <vt:lpstr>Inhomogeneous evolution of the halo (cross section of the system)</vt:lpstr>
      <vt:lpstr>スライド 9</vt:lpstr>
      <vt:lpstr>Possible Solution for Znproblem: ECSN</vt:lpstr>
      <vt:lpstr>Ⅳ.　Results and Discussions   </vt:lpstr>
      <vt:lpstr>Result① : Zn (noECSN&amp;ECSN)</vt:lpstr>
      <vt:lpstr>Result② : Zn &amp; Sr</vt:lpstr>
      <vt:lpstr>Ⅴ.　Summary   </vt:lpstr>
      <vt:lpstr>Reference</vt:lpstr>
    </vt:vector>
  </TitlesOfParts>
  <Company>国際基督教大学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Galactic Evolution Workshop　2014.6.4-6.6 NAOJ</dc:title>
  <dc:creator>荒尾 幸絵</dc:creator>
  <cp:lastModifiedBy>荒尾 幸絵</cp:lastModifiedBy>
  <cp:revision>1</cp:revision>
  <dcterms:created xsi:type="dcterms:W3CDTF">2014-06-04T07:34:46Z</dcterms:created>
  <dcterms:modified xsi:type="dcterms:W3CDTF">2014-06-04T07:37:04Z</dcterms:modified>
</cp:coreProperties>
</file>