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74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6" r:id="rId19"/>
    <p:sldId id="282" r:id="rId20"/>
    <p:sldId id="285" r:id="rId21"/>
    <p:sldId id="286" r:id="rId22"/>
    <p:sldId id="283" r:id="rId23"/>
    <p:sldId id="281" r:id="rId24"/>
    <p:sldId id="284" r:id="rId25"/>
    <p:sldId id="290" r:id="rId26"/>
    <p:sldId id="287" r:id="rId27"/>
    <p:sldId id="289" r:id="rId2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14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1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32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8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17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5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54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8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8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11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B24D-5FBD-B845-A438-7A4FEE4B666E}" type="datetimeFigureOut">
              <a:rPr kumimoji="1" lang="ja-JP" altLang="en-US" smtClean="0"/>
              <a:t>15/06/04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2A06-0A07-D54C-A95E-311A8ECD41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55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SSA22</a:t>
            </a:r>
            <a:r>
              <a:rPr lang="ja-JP" altLang="en-US" dirty="0" smtClean="0"/>
              <a:t>領域の過大な</a:t>
            </a:r>
            <a:r>
              <a:rPr lang="en-US" altLang="ja-JP" dirty="0" smtClean="0"/>
              <a:t>Lyα</a:t>
            </a:r>
            <a:r>
              <a:rPr lang="ja-JP" altLang="en-US" dirty="0" smtClean="0"/>
              <a:t>輝線の</a:t>
            </a:r>
            <a:r>
              <a:rPr lang="en-US" altLang="ja-JP" dirty="0" smtClean="0"/>
              <a:t>EW</a:t>
            </a:r>
            <a:r>
              <a:rPr lang="ja-JP" altLang="en-US" dirty="0" smtClean="0"/>
              <a:t>を示す</a:t>
            </a:r>
            <a:r>
              <a:rPr lang="en-US" altLang="ja-JP" dirty="0" smtClean="0"/>
              <a:t>LAEs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大塚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拓也</a:t>
            </a:r>
            <a:r>
              <a:rPr lang="en-US" altLang="ja-JP" baseline="30000" dirty="0"/>
              <a:t>1</a:t>
            </a:r>
            <a:endParaRPr kumimoji="1" lang="en-US" altLang="ja-JP" baseline="30000" dirty="0" smtClean="0"/>
          </a:p>
          <a:p>
            <a:r>
              <a:rPr kumimoji="1" lang="ja-JP" altLang="en-US" dirty="0" smtClean="0"/>
              <a:t>山田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亨</a:t>
            </a:r>
            <a:r>
              <a:rPr kumimoji="1" lang="en-US" altLang="ja-JP" baseline="30000" dirty="0" smtClean="0"/>
              <a:t>1</a:t>
            </a:r>
            <a:r>
              <a:rPr kumimoji="1" lang="ja-JP" altLang="en-US" dirty="0" smtClean="0"/>
              <a:t>、松田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有一</a:t>
            </a:r>
            <a:r>
              <a:rPr kumimoji="1" lang="en-US" altLang="ja-JP" baseline="30000" dirty="0" smtClean="0"/>
              <a:t>2</a:t>
            </a:r>
            <a:r>
              <a:rPr kumimoji="1" lang="ja-JP" altLang="en-US" dirty="0" smtClean="0"/>
              <a:t>、林野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友紀</a:t>
            </a:r>
            <a:r>
              <a:rPr kumimoji="1" lang="en-US" altLang="ja-JP" baseline="30000" dirty="0" smtClean="0"/>
              <a:t>1</a:t>
            </a:r>
          </a:p>
          <a:p>
            <a:endParaRPr kumimoji="1" lang="en-US" altLang="ja-JP" dirty="0" smtClean="0"/>
          </a:p>
          <a:p>
            <a:r>
              <a:rPr lang="en-US" altLang="ja-JP" baseline="30000" dirty="0" smtClean="0"/>
              <a:t>1</a:t>
            </a:r>
            <a:r>
              <a:rPr lang="ja-JP" altLang="en-US" dirty="0" smtClean="0"/>
              <a:t>東北大学、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国立天文台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図 3" descr="Toh_E_L_P_RG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6" y="235009"/>
            <a:ext cx="1039343" cy="14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8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21" y="1143628"/>
            <a:ext cx="4440492" cy="333037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観測した</a:t>
            </a:r>
            <a:r>
              <a:rPr kumimoji="1" lang="en-US" altLang="ja-JP" sz="4000" dirty="0" smtClean="0"/>
              <a:t>Large EW LAEs</a:t>
            </a:r>
            <a:endParaRPr kumimoji="1"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1179632"/>
            <a:ext cx="4392488" cy="329436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96136" y="602128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合計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39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天体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4517144"/>
            <a:ext cx="1152128" cy="10000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20949"/>
            <a:ext cx="1152128" cy="1055039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1718184" y="4941168"/>
            <a:ext cx="216023" cy="202026"/>
          </a:xfrm>
          <a:prstGeom prst="ellipse">
            <a:avLst/>
          </a:prstGeom>
          <a:noFill/>
          <a:ln w="285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059833" y="4980924"/>
            <a:ext cx="216023" cy="202026"/>
          </a:xfrm>
          <a:prstGeom prst="ellipse">
            <a:avLst/>
          </a:prstGeom>
          <a:noFill/>
          <a:ln w="285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75657" y="5517232"/>
            <a:ext cx="27363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直径２</a:t>
            </a:r>
            <a:r>
              <a:rPr kumimoji="1" lang="en-US" altLang="ja-JP" dirty="0" smtClean="0"/>
              <a:t>”</a:t>
            </a:r>
            <a:r>
              <a:rPr kumimoji="1" lang="ja-JP" altLang="en-US" dirty="0" smtClean="0"/>
              <a:t>の測光半径</a:t>
            </a:r>
            <a:endParaRPr kumimoji="1" lang="en-US" altLang="ja-JP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71" y="4534222"/>
            <a:ext cx="1146845" cy="98301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4556215"/>
            <a:ext cx="1119333" cy="9345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64088" y="5507940"/>
            <a:ext cx="3136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NB</a:t>
            </a:r>
            <a:r>
              <a:rPr kumimoji="1" lang="ja-JP" altLang="en-US" dirty="0" smtClean="0"/>
              <a:t>画像で測った</a:t>
            </a:r>
            <a:r>
              <a:rPr kumimoji="1" lang="en-US" altLang="ja-JP" dirty="0" err="1" smtClean="0"/>
              <a:t>Kron</a:t>
            </a:r>
            <a:r>
              <a:rPr kumimoji="1" lang="ja-JP" altLang="en-US" dirty="0" smtClean="0"/>
              <a:t>半径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0691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Lyα</a:t>
            </a:r>
            <a:r>
              <a:rPr lang="ja-JP" altLang="en-US" sz="4000" dirty="0" smtClean="0"/>
              <a:t>輝線の</a:t>
            </a:r>
            <a:r>
              <a:rPr lang="en-US" altLang="ja-JP" sz="4000" dirty="0" smtClean="0"/>
              <a:t>profile</a:t>
            </a:r>
            <a:endParaRPr kumimoji="1" lang="ja-JP" altLang="en-US" sz="40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708920"/>
            <a:ext cx="4248473" cy="3186355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248472" cy="318635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47664" y="6021288"/>
            <a:ext cx="64087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約３割の</a:t>
            </a:r>
            <a:r>
              <a:rPr kumimoji="1" lang="en-US" altLang="ja-JP" sz="2400" dirty="0" smtClean="0"/>
              <a:t>Lyα</a:t>
            </a:r>
            <a:r>
              <a:rPr kumimoji="1" lang="ja-JP" altLang="en-US" sz="2400" dirty="0" smtClean="0"/>
              <a:t>輝線が３</a:t>
            </a:r>
            <a:r>
              <a:rPr kumimoji="1" lang="en-US" altLang="ja-JP" sz="2400" dirty="0" smtClean="0"/>
              <a:t>σ</a:t>
            </a:r>
            <a:r>
              <a:rPr kumimoji="1" lang="ja-JP" altLang="en-US" sz="2400" dirty="0" smtClean="0"/>
              <a:t>以上の</a:t>
            </a:r>
            <a:r>
              <a:rPr kumimoji="1" lang="en-US" altLang="ja-JP" sz="2400" dirty="0" smtClean="0"/>
              <a:t>blue peak</a:t>
            </a:r>
            <a:r>
              <a:rPr kumimoji="1" lang="ja-JP" altLang="en-US" sz="2400" dirty="0" smtClean="0"/>
              <a:t>をもつ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508104" y="4941168"/>
            <a:ext cx="792088" cy="108012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771800" y="317290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Lyα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99380" y="317290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Lyα</a:t>
            </a:r>
            <a:endParaRPr kumimoji="1" lang="ja-JP" altLang="en-US" sz="2000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ja-JP" dirty="0" smtClean="0"/>
              <a:t>39</a:t>
            </a:r>
            <a:r>
              <a:rPr lang="ja-JP" altLang="en-US" dirty="0" smtClean="0"/>
              <a:t>天体中</a:t>
            </a:r>
            <a:r>
              <a:rPr lang="en-US" altLang="ja-JP" b="1" dirty="0" smtClean="0">
                <a:solidFill>
                  <a:srgbClr val="FF0000"/>
                </a:solidFill>
              </a:rPr>
              <a:t>32</a:t>
            </a:r>
            <a:r>
              <a:rPr lang="ja-JP" altLang="en-US" b="1" dirty="0" smtClean="0">
                <a:solidFill>
                  <a:srgbClr val="FF0000"/>
                </a:solidFill>
              </a:rPr>
              <a:t>天体</a:t>
            </a:r>
            <a:r>
              <a:rPr lang="ja-JP" altLang="en-US" dirty="0" smtClean="0"/>
              <a:t>の輝線を２</a:t>
            </a:r>
            <a:r>
              <a:rPr lang="en-US" altLang="ja-JP" dirty="0" err="1" smtClean="0"/>
              <a:t>σ</a:t>
            </a:r>
            <a:r>
              <a:rPr lang="ja-JP" altLang="en-US" dirty="0" smtClean="0"/>
              <a:t>以上で検出</a:t>
            </a:r>
            <a:endParaRPr lang="en-US" altLang="ja-JP" dirty="0" smtClean="0"/>
          </a:p>
          <a:p>
            <a:pPr marL="0" indent="0">
              <a:buFont typeface="Wingdings 3"/>
              <a:buNone/>
            </a:pPr>
            <a:r>
              <a:rPr lang="ja-JP" altLang="en-US" dirty="0" smtClean="0"/>
              <a:t>　　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mask14</a:t>
            </a:r>
            <a:r>
              <a:rPr lang="ja-JP" altLang="en-US" sz="2400" dirty="0" smtClean="0"/>
              <a:t>（１時間積分）の６天体と</a:t>
            </a:r>
            <a:r>
              <a:rPr lang="en-US" altLang="ja-JP" sz="2400" dirty="0" smtClean="0"/>
              <a:t>mask12</a:t>
            </a:r>
            <a:r>
              <a:rPr lang="ja-JP" altLang="en-US" sz="2400" dirty="0" smtClean="0"/>
              <a:t>の１天体がうかっていない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21770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184576" cy="388843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Lyα</a:t>
            </a:r>
            <a:r>
              <a:rPr kumimoji="1" lang="ja-JP" altLang="en-US" sz="4000" dirty="0" smtClean="0"/>
              <a:t>輝線の</a:t>
            </a:r>
            <a:r>
              <a:rPr kumimoji="1" lang="en-US" altLang="ja-JP" sz="4000" dirty="0" smtClean="0"/>
              <a:t>FWHM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813" y="1340768"/>
            <a:ext cx="7416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５</a:t>
            </a:r>
            <a:r>
              <a:rPr kumimoji="1" lang="en-US" altLang="ja-JP" sz="2800" dirty="0" smtClean="0">
                <a:latin typeface="+mn-ea"/>
              </a:rPr>
              <a:t>σ</a:t>
            </a:r>
            <a:r>
              <a:rPr kumimoji="1" lang="ja-JP" altLang="en-US" sz="2800" dirty="0" smtClean="0">
                <a:latin typeface="+mn-ea"/>
              </a:rPr>
              <a:t>以上の輝線を</a:t>
            </a:r>
            <a:r>
              <a:rPr kumimoji="1" lang="en-US" altLang="ja-JP" sz="2800" dirty="0" err="1" smtClean="0">
                <a:latin typeface="+mn-ea"/>
              </a:rPr>
              <a:t>gaussian</a:t>
            </a:r>
            <a:r>
              <a:rPr kumimoji="1" lang="en-US" altLang="ja-JP" sz="2800" dirty="0" smtClean="0">
                <a:latin typeface="+mn-ea"/>
              </a:rPr>
              <a:t> fitting</a:t>
            </a: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→３２天体の内２</a:t>
            </a:r>
            <a:r>
              <a:rPr lang="ja-JP" altLang="en-US" sz="2800" dirty="0">
                <a:latin typeface="+mn-ea"/>
              </a:rPr>
              <a:t>９</a:t>
            </a:r>
            <a:r>
              <a:rPr lang="ja-JP" altLang="en-US" sz="2800" dirty="0" smtClean="0">
                <a:latin typeface="+mn-ea"/>
              </a:rPr>
              <a:t>天体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　→</a:t>
            </a:r>
            <a:r>
              <a:rPr lang="en-US" altLang="ja-JP" sz="2800" dirty="0" smtClean="0">
                <a:latin typeface="+mn-ea"/>
              </a:rPr>
              <a:t>double peak</a:t>
            </a:r>
            <a:r>
              <a:rPr lang="ja-JP" altLang="en-US" sz="2800" dirty="0" smtClean="0">
                <a:latin typeface="+mn-ea"/>
              </a:rPr>
              <a:t>の場合は大きな</a:t>
            </a:r>
            <a:r>
              <a:rPr lang="en-US" altLang="ja-JP" sz="2800" dirty="0" smtClean="0">
                <a:latin typeface="+mn-ea"/>
              </a:rPr>
              <a:t>red peak</a:t>
            </a:r>
            <a:r>
              <a:rPr lang="ja-JP" altLang="en-US" sz="2800" dirty="0" smtClean="0">
                <a:latin typeface="+mn-ea"/>
              </a:rPr>
              <a:t>を使用</a:t>
            </a:r>
            <a:endParaRPr kumimoji="1" lang="ja-JP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755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184576" cy="388843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Lyα</a:t>
            </a:r>
            <a:r>
              <a:rPr kumimoji="1" lang="ja-JP" altLang="en-US" sz="4000" dirty="0" smtClean="0"/>
              <a:t>輝線の</a:t>
            </a:r>
            <a:r>
              <a:rPr kumimoji="1" lang="en-US" altLang="ja-JP" sz="4000" dirty="0" smtClean="0"/>
              <a:t>FWHM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7984" y="3227492"/>
            <a:ext cx="432048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</a:t>
            </a:r>
            <a:r>
              <a:rPr kumimoji="1" lang="ja-JP" altLang="en-US" sz="2400" dirty="0" smtClean="0"/>
              <a:t>線源（</a:t>
            </a:r>
            <a:r>
              <a:rPr lang="en-US" altLang="ja-JP" sz="2400" dirty="0" err="1"/>
              <a:t>Lehmer</a:t>
            </a:r>
            <a:r>
              <a:rPr lang="en-US" altLang="ja-JP" sz="2400" dirty="0"/>
              <a:t> et al. </a:t>
            </a:r>
            <a:r>
              <a:rPr lang="en-US" altLang="ja-JP" sz="2400" dirty="0" smtClean="0"/>
              <a:t>2009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pPr algn="ctr"/>
            <a:r>
              <a:rPr kumimoji="1" lang="en-US" altLang="ja-JP" sz="2400" dirty="0" smtClean="0"/>
              <a:t>AGN</a:t>
            </a:r>
          </a:p>
        </p:txBody>
      </p:sp>
      <p:sp>
        <p:nvSpPr>
          <p:cNvPr id="7" name="円/楕円 6"/>
          <p:cNvSpPr/>
          <p:nvPr/>
        </p:nvSpPr>
        <p:spPr>
          <a:xfrm>
            <a:off x="4572000" y="5733256"/>
            <a:ext cx="23042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7" idx="0"/>
          </p:cNvCxnSpPr>
          <p:nvPr/>
        </p:nvCxnSpPr>
        <p:spPr>
          <a:xfrm flipV="1">
            <a:off x="5724128" y="4797152"/>
            <a:ext cx="432048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55813" y="1340768"/>
            <a:ext cx="7416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５</a:t>
            </a:r>
            <a:r>
              <a:rPr kumimoji="1" lang="en-US" altLang="ja-JP" sz="2800" dirty="0" smtClean="0">
                <a:latin typeface="+mn-ea"/>
              </a:rPr>
              <a:t>σ</a:t>
            </a:r>
            <a:r>
              <a:rPr kumimoji="1" lang="ja-JP" altLang="en-US" sz="2800" dirty="0" smtClean="0">
                <a:latin typeface="+mn-ea"/>
              </a:rPr>
              <a:t>以上の輝線を</a:t>
            </a:r>
            <a:r>
              <a:rPr kumimoji="1" lang="en-US" altLang="ja-JP" sz="2800" dirty="0" err="1" smtClean="0">
                <a:latin typeface="+mn-ea"/>
              </a:rPr>
              <a:t>gaussian</a:t>
            </a:r>
            <a:r>
              <a:rPr kumimoji="1" lang="en-US" altLang="ja-JP" sz="2800" dirty="0" smtClean="0">
                <a:latin typeface="+mn-ea"/>
              </a:rPr>
              <a:t> fitting</a:t>
            </a: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→３２天体の内２</a:t>
            </a:r>
            <a:r>
              <a:rPr lang="ja-JP" altLang="en-US" sz="2800" dirty="0">
                <a:latin typeface="+mn-ea"/>
              </a:rPr>
              <a:t>９</a:t>
            </a:r>
            <a:r>
              <a:rPr lang="ja-JP" altLang="en-US" sz="2800" dirty="0" smtClean="0">
                <a:latin typeface="+mn-ea"/>
              </a:rPr>
              <a:t>天体</a:t>
            </a:r>
            <a:endParaRPr lang="en-US" altLang="ja-JP" sz="2800" dirty="0" smtClean="0">
              <a:latin typeface="+mn-ea"/>
            </a:endParaRPr>
          </a:p>
          <a:p>
            <a:r>
              <a:rPr lang="ja-JP" altLang="en-US" sz="2800" dirty="0" smtClean="0">
                <a:latin typeface="+mn-ea"/>
              </a:rPr>
              <a:t>　→</a:t>
            </a:r>
            <a:r>
              <a:rPr lang="en-US" altLang="ja-JP" sz="2800" dirty="0" smtClean="0">
                <a:latin typeface="+mn-ea"/>
              </a:rPr>
              <a:t>double peak</a:t>
            </a:r>
            <a:r>
              <a:rPr lang="ja-JP" altLang="en-US" sz="2800" dirty="0" smtClean="0">
                <a:latin typeface="+mn-ea"/>
              </a:rPr>
              <a:t>の場合は大きな</a:t>
            </a:r>
            <a:r>
              <a:rPr lang="en-US" altLang="ja-JP" sz="2800" dirty="0" smtClean="0">
                <a:latin typeface="+mn-ea"/>
              </a:rPr>
              <a:t>red peak</a:t>
            </a:r>
            <a:r>
              <a:rPr lang="ja-JP" altLang="en-US" sz="2800" dirty="0" smtClean="0">
                <a:latin typeface="+mn-ea"/>
              </a:rPr>
              <a:t>を使用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6048164" y="3861048"/>
            <a:ext cx="1116124" cy="33066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7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その他の輝線の有無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82112" y="4758546"/>
            <a:ext cx="45696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700" b="1" dirty="0" smtClean="0">
                <a:solidFill>
                  <a:srgbClr val="FF0000"/>
                </a:solidFill>
              </a:rPr>
              <a:t>AGN</a:t>
            </a:r>
            <a:r>
              <a:rPr kumimoji="1" lang="ja-JP" altLang="en-US" sz="2700" b="1" dirty="0" smtClean="0">
                <a:solidFill>
                  <a:srgbClr val="FF0000"/>
                </a:solidFill>
              </a:rPr>
              <a:t>以外のどの天体でも</a:t>
            </a:r>
            <a:endParaRPr kumimoji="1" lang="en-US" altLang="ja-JP" sz="2700" b="1" dirty="0" smtClean="0">
              <a:solidFill>
                <a:srgbClr val="FF0000"/>
              </a:solidFill>
            </a:endParaRPr>
          </a:p>
          <a:p>
            <a:r>
              <a:rPr lang="ja-JP" altLang="en-US" sz="2700" b="1" dirty="0" smtClean="0">
                <a:solidFill>
                  <a:srgbClr val="FF0000"/>
                </a:solidFill>
              </a:rPr>
              <a:t>高電離</a:t>
            </a:r>
            <a:r>
              <a:rPr kumimoji="1" lang="ja-JP" altLang="en-US" sz="2700" b="1" dirty="0" smtClean="0">
                <a:solidFill>
                  <a:srgbClr val="FF0000"/>
                </a:solidFill>
              </a:rPr>
              <a:t>輝線が２</a:t>
            </a:r>
            <a:r>
              <a:rPr kumimoji="1" lang="en-US" altLang="ja-JP" sz="2700" b="1" dirty="0" smtClean="0">
                <a:solidFill>
                  <a:srgbClr val="FF0000"/>
                </a:solidFill>
              </a:rPr>
              <a:t>σ</a:t>
            </a:r>
            <a:r>
              <a:rPr kumimoji="1" lang="ja-JP" altLang="en-US" sz="2700" b="1" dirty="0" smtClean="0">
                <a:solidFill>
                  <a:srgbClr val="FF0000"/>
                </a:solidFill>
              </a:rPr>
              <a:t>以上</a:t>
            </a:r>
            <a:r>
              <a:rPr lang="ja-JP" altLang="en-US" sz="2700" b="1" dirty="0" smtClean="0">
                <a:solidFill>
                  <a:srgbClr val="FF0000"/>
                </a:solidFill>
              </a:rPr>
              <a:t>で</a:t>
            </a:r>
            <a:r>
              <a:rPr kumimoji="1" lang="ja-JP" altLang="en-US" sz="2700" b="1" dirty="0" smtClean="0">
                <a:solidFill>
                  <a:srgbClr val="FF0000"/>
                </a:solidFill>
              </a:rPr>
              <a:t>見えなかった</a:t>
            </a:r>
            <a:endParaRPr kumimoji="1" lang="ja-JP" altLang="en-US" sz="2700" b="1" dirty="0">
              <a:solidFill>
                <a:srgbClr val="FF0000"/>
              </a:solidFill>
            </a:endParaRPr>
          </a:p>
        </p:txBody>
      </p:sp>
      <p:pic>
        <p:nvPicPr>
          <p:cNvPr id="5" name="図 4" descr="LEE38577_Ly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8" y="1209526"/>
            <a:ext cx="3757588" cy="2818191"/>
          </a:xfrm>
          <a:prstGeom prst="rect">
            <a:avLst/>
          </a:prstGeom>
        </p:spPr>
      </p:pic>
      <p:pic>
        <p:nvPicPr>
          <p:cNvPr id="10" name="図 9" descr="LEE38577_H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40" y="1213839"/>
            <a:ext cx="3735710" cy="280178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336896" y="200781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Lyα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0397" y="20078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HeⅡ</a:t>
            </a:r>
            <a:endParaRPr kumimoji="1" lang="ja-JP" altLang="en-US" sz="2000" dirty="0"/>
          </a:p>
        </p:txBody>
      </p:sp>
      <p:pic>
        <p:nvPicPr>
          <p:cNvPr id="4" name="図 3" descr="LEE38577_C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8" y="4028160"/>
            <a:ext cx="3683344" cy="276250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433912" y="4742157"/>
            <a:ext cx="82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CⅣ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8793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77743"/>
            <a:ext cx="8229600" cy="4362297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輝線幅が狭い、</a:t>
            </a:r>
            <a:r>
              <a:rPr kumimoji="1" lang="en-US" altLang="ja-JP" sz="2400" dirty="0" err="1" smtClean="0"/>
              <a:t>CⅣ</a:t>
            </a:r>
            <a:r>
              <a:rPr kumimoji="1" lang="ja-JP" altLang="en-US" sz="2400" dirty="0" smtClean="0"/>
              <a:t>輝線や</a:t>
            </a:r>
            <a:r>
              <a:rPr lang="en-US" altLang="ja-JP" sz="2400" dirty="0" err="1"/>
              <a:t>N</a:t>
            </a:r>
            <a:r>
              <a:rPr kumimoji="1" lang="en-US" altLang="ja-JP" sz="2400" dirty="0" err="1" smtClean="0"/>
              <a:t>Ⅴ</a:t>
            </a:r>
            <a:r>
              <a:rPr kumimoji="1" lang="ja-JP" altLang="en-US" sz="2400" dirty="0" smtClean="0"/>
              <a:t>輝線が見えない</a:t>
            </a:r>
            <a:endParaRPr kumimoji="1" lang="en-US" altLang="ja-JP" sz="2400" dirty="0" smtClean="0"/>
          </a:p>
          <a:p>
            <a:pPr marL="109728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→ </a:t>
            </a:r>
            <a:r>
              <a:rPr lang="en-US" altLang="ja-JP" sz="2400" b="1" dirty="0">
                <a:solidFill>
                  <a:srgbClr val="FF0000"/>
                </a:solidFill>
              </a:rPr>
              <a:t>AGN</a:t>
            </a:r>
            <a:r>
              <a:rPr lang="ja-JP" altLang="en-US" sz="2400" b="1" dirty="0">
                <a:solidFill>
                  <a:srgbClr val="FF0000"/>
                </a:solidFill>
              </a:rPr>
              <a:t>である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可能性は低い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kumimoji="1" lang="en-US" altLang="ja-JP" sz="2400" dirty="0" err="1" smtClean="0"/>
              <a:t>HeⅡ</a:t>
            </a:r>
            <a:r>
              <a:rPr kumimoji="1" lang="ja-JP" altLang="en-US" sz="2400" dirty="0" smtClean="0"/>
              <a:t>輝線が見えない</a:t>
            </a:r>
            <a:endParaRPr lang="en-US" altLang="ja-JP" sz="2400" dirty="0"/>
          </a:p>
          <a:p>
            <a:pPr marL="109728" indent="0">
              <a:buNone/>
            </a:pPr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→ </a:t>
            </a:r>
            <a:r>
              <a:rPr lang="en-US" altLang="ja-JP" sz="2400" dirty="0" err="1" smtClean="0"/>
              <a:t>PopulationⅢ</a:t>
            </a:r>
            <a:r>
              <a:rPr lang="ja-JP" altLang="en-US" sz="2400" dirty="0" smtClean="0"/>
              <a:t>は確認されなかった</a:t>
            </a:r>
            <a:endParaRPr lang="en-US" altLang="ja-JP" sz="24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Lyα</a:t>
            </a:r>
            <a:r>
              <a:rPr kumimoji="1" lang="ja-JP" altLang="en-US" sz="3600" dirty="0" smtClean="0"/>
              <a:t>輝線が大きくなっている要因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0099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ja-JP" altLang="ja-JP" dirty="0" smtClean="0"/>
              <a:t>L</a:t>
            </a:r>
            <a:r>
              <a:rPr lang="en-US" altLang="ja-JP" dirty="0" smtClean="0"/>
              <a:t>EEs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[OIII]5007Å</a:t>
            </a:r>
            <a:r>
              <a:rPr lang="ja-JP" altLang="en-US" dirty="0" smtClean="0"/>
              <a:t>輝線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96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LAEs</a:t>
            </a:r>
            <a:r>
              <a:rPr kumimoji="1" lang="ja-JP" altLang="en-US" sz="3600" dirty="0" smtClean="0"/>
              <a:t>の静止系可視の輝線</a:t>
            </a:r>
            <a:endParaRPr kumimoji="1" lang="ja-JP" altLang="en-US" sz="36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16" y="1679110"/>
            <a:ext cx="3162657" cy="411485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03" y="1957699"/>
            <a:ext cx="2390894" cy="404358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012160" y="6165304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Yang et al. 2014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882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Ks-band</a:t>
            </a:r>
            <a:r>
              <a:rPr kumimoji="1" lang="ja-JP" altLang="en-US" dirty="0" smtClean="0"/>
              <a:t>で検出された</a:t>
            </a:r>
            <a:r>
              <a:rPr kumimoji="1" lang="en-US" altLang="ja-JP" dirty="0" smtClean="0"/>
              <a:t>LEEs</a:t>
            </a:r>
            <a:endParaRPr kumimoji="1" lang="ja-JP" altLang="en-US" dirty="0"/>
          </a:p>
        </p:txBody>
      </p:sp>
      <p:pic>
        <p:nvPicPr>
          <p:cNvPr id="5" name="図 4" descr="LEE77887_JH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00" y="2938895"/>
            <a:ext cx="6640097" cy="281673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90261" y="2536738"/>
            <a:ext cx="139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J-band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83674" y="2533245"/>
            <a:ext cx="143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H</a:t>
            </a:r>
            <a:r>
              <a:rPr kumimoji="1" lang="en-US" altLang="ja-JP" sz="2400" dirty="0" smtClean="0"/>
              <a:t>-band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90261" y="5624410"/>
            <a:ext cx="124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Ks</a:t>
            </a:r>
            <a:r>
              <a:rPr kumimoji="1" lang="en-US" altLang="ja-JP" sz="2400" dirty="0" smtClean="0"/>
              <a:t>-band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29253" y="6086075"/>
            <a:ext cx="343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→ 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LEE77887</a:t>
            </a:r>
            <a:endParaRPr kumimoji="1" lang="ja-JP" altLang="en-US" sz="3600" dirty="0"/>
          </a:p>
        </p:txBody>
      </p:sp>
      <p:sp>
        <p:nvSpPr>
          <p:cNvPr id="10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85192" y="1549750"/>
            <a:ext cx="8507288" cy="95312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Ks-band </a:t>
            </a:r>
            <a:r>
              <a:rPr lang="ja-JP" altLang="en-US" sz="2400" dirty="0" smtClean="0"/>
              <a:t>で検出される</a:t>
            </a:r>
            <a:r>
              <a:rPr lang="en-US" altLang="ja-JP" sz="2400" dirty="0" smtClean="0"/>
              <a:t>LAEs</a:t>
            </a:r>
            <a:r>
              <a:rPr lang="ja-JP" altLang="en-US" sz="2400" dirty="0" smtClean="0"/>
              <a:t>の数は一般領域の</a:t>
            </a:r>
            <a:r>
              <a:rPr lang="en-US" altLang="ja-JP" sz="2400" dirty="0" smtClean="0"/>
              <a:t>5.8-6.8</a:t>
            </a:r>
            <a:r>
              <a:rPr lang="ja-JP" altLang="en-US" sz="2400" dirty="0" smtClean="0"/>
              <a:t>倍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　　　　　　　　　　　　　　　　　　　　　　　　　　　　（</a:t>
            </a:r>
            <a:r>
              <a:rPr lang="en-US" altLang="ja-JP" sz="2400" dirty="0" smtClean="0"/>
              <a:t>Kubo et al. 2013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02244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766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LEE77887</a:t>
            </a:r>
            <a:endParaRPr kumimoji="1" lang="ja-JP" altLang="en-US" dirty="0"/>
          </a:p>
        </p:txBody>
      </p:sp>
      <p:pic>
        <p:nvPicPr>
          <p:cNvPr id="3" name="図 2" descr="LEE77887_Ly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2" y="1120409"/>
            <a:ext cx="3851123" cy="2888342"/>
          </a:xfrm>
          <a:prstGeom prst="rect">
            <a:avLst/>
          </a:prstGeom>
        </p:spPr>
      </p:pic>
      <p:pic>
        <p:nvPicPr>
          <p:cNvPr id="7" name="図 6" descr="LEE77887_H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51" y="3996653"/>
            <a:ext cx="3739321" cy="280449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65525" y="1761650"/>
            <a:ext cx="383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Lyα</a:t>
            </a:r>
            <a:r>
              <a:rPr kumimoji="1" lang="ja-JP" altLang="en-US" sz="2400" dirty="0" smtClean="0"/>
              <a:t>の輝線幅</a:t>
            </a:r>
            <a:r>
              <a:rPr kumimoji="1" lang="en-US" altLang="ja-JP" sz="2400" dirty="0" smtClean="0"/>
              <a:t> : 255[km/s]</a:t>
            </a:r>
          </a:p>
          <a:p>
            <a:r>
              <a:rPr kumimoji="1" lang="en-US" altLang="ja-JP" sz="2400" dirty="0" smtClean="0"/>
              <a:t>X</a:t>
            </a:r>
            <a:r>
              <a:rPr kumimoji="1" lang="ja-JP" altLang="en-US" sz="2400" dirty="0" smtClean="0"/>
              <a:t>線で検出されていない</a:t>
            </a:r>
            <a:endParaRPr kumimoji="1" lang="en-US" altLang="ja-JP" sz="2400" dirty="0" smtClean="0"/>
          </a:p>
          <a:p>
            <a:r>
              <a:rPr kumimoji="1" lang="en-US" altLang="ja-JP" sz="2400" dirty="0" err="1" smtClean="0"/>
              <a:t>EW</a:t>
            </a:r>
            <a:r>
              <a:rPr kumimoji="1" lang="en-US" altLang="ja-JP" sz="2400" baseline="-25000" dirty="0" err="1" smtClean="0"/>
              <a:t>int</a:t>
            </a:r>
            <a:r>
              <a:rPr kumimoji="1" lang="en-US" altLang="ja-JP" sz="2400" dirty="0" smtClean="0"/>
              <a:t>(2”)=305[</a:t>
            </a:r>
            <a:r>
              <a:rPr kumimoji="1" lang="en-US" altLang="ja-JP" sz="2400" dirty="0" err="1" smtClean="0"/>
              <a:t>Å</a:t>
            </a:r>
            <a:r>
              <a:rPr kumimoji="1" lang="en-US" altLang="ja-JP" sz="2400" dirty="0" smtClean="0"/>
              <a:t>]</a:t>
            </a:r>
          </a:p>
          <a:p>
            <a:r>
              <a:rPr kumimoji="1" lang="en-US" altLang="ja-JP" sz="2400" dirty="0" err="1" smtClean="0"/>
              <a:t>EW</a:t>
            </a:r>
            <a:r>
              <a:rPr kumimoji="1" lang="en-US" altLang="ja-JP" sz="2400" baseline="-25000" dirty="0" err="1" smtClean="0"/>
              <a:t>int</a:t>
            </a:r>
            <a:r>
              <a:rPr kumimoji="1" lang="en-US" altLang="ja-JP" sz="2400" dirty="0" smtClean="0"/>
              <a:t>(MAG_AUTO)=378[</a:t>
            </a:r>
            <a:r>
              <a:rPr kumimoji="1" lang="en-US" altLang="ja-JP" sz="2400" dirty="0" err="1" smtClean="0"/>
              <a:t>Å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40136" y="177800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Lyα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09012" y="463901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HeII</a:t>
            </a:r>
            <a:endParaRPr kumimoji="1" lang="ja-JP" altLang="en-US" sz="2000" dirty="0"/>
          </a:p>
        </p:txBody>
      </p:sp>
      <p:pic>
        <p:nvPicPr>
          <p:cNvPr id="4" name="図 3" descr="LEE77887_C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8" y="3951541"/>
            <a:ext cx="3849807" cy="288735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391315" y="466325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/>
              <a:t>C</a:t>
            </a:r>
            <a:r>
              <a:rPr lang="en-US" altLang="ja-JP" sz="2000" dirty="0" smtClean="0"/>
              <a:t>Ⅳ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8656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SSA22</a:t>
            </a:r>
            <a:r>
              <a:rPr lang="ja-JP" altLang="en-US" dirty="0" smtClean="0"/>
              <a:t>領域内の</a:t>
            </a:r>
            <a:r>
              <a:rPr lang="en-US" altLang="ja-JP" dirty="0" smtClean="0"/>
              <a:t>Large EW(Lyα) LAEs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Lyα</a:t>
            </a:r>
            <a:r>
              <a:rPr lang="ja-JP" altLang="en-US" dirty="0" smtClean="0"/>
              <a:t>輝線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/>
              <a:t>Large EW(Lyα) </a:t>
            </a:r>
            <a:r>
              <a:rPr lang="en-US" altLang="ja-JP" dirty="0" smtClean="0"/>
              <a:t>LAEs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[OIII]5007Å</a:t>
            </a:r>
            <a:r>
              <a:rPr lang="ja-JP" altLang="en-US" dirty="0" smtClean="0"/>
              <a:t>輝線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3257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LEE77887</a:t>
            </a:r>
            <a:r>
              <a:rPr kumimoji="1" lang="ja-JP" altLang="en-US" dirty="0" smtClean="0"/>
              <a:t>の</a:t>
            </a:r>
            <a:r>
              <a:rPr lang="en-US" altLang="ja-JP" dirty="0" smtClean="0"/>
              <a:t>[OIII]5007Å</a:t>
            </a:r>
            <a:r>
              <a:rPr lang="ja-JP" altLang="en-US" dirty="0" smtClean="0"/>
              <a:t>輝線</a:t>
            </a:r>
            <a:endParaRPr kumimoji="1" lang="ja-JP" altLang="en-US" dirty="0"/>
          </a:p>
        </p:txBody>
      </p:sp>
      <p:pic>
        <p:nvPicPr>
          <p:cNvPr id="6" name="図 5" descr="LEE77887_OII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3" y="1308783"/>
            <a:ext cx="4309000" cy="1822456"/>
          </a:xfrm>
          <a:prstGeom prst="rect">
            <a:avLst/>
          </a:prstGeom>
        </p:spPr>
      </p:pic>
      <p:pic>
        <p:nvPicPr>
          <p:cNvPr id="7" name="図 6" descr="LEE77887_OII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1" y="2391228"/>
            <a:ext cx="5907316" cy="4430487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1116035" y="1816749"/>
            <a:ext cx="448250" cy="473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46095" y="3742551"/>
            <a:ext cx="3918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[</a:t>
            </a:r>
            <a:r>
              <a:rPr kumimoji="1" lang="en-US" altLang="ja-JP" sz="2400" dirty="0" smtClean="0"/>
              <a:t>OIII]5007Å line flux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→ </a:t>
            </a:r>
            <a:r>
              <a:rPr kumimoji="1" lang="en-US" altLang="ja-JP" sz="2400" dirty="0" smtClean="0"/>
              <a:t>3.65×10</a:t>
            </a:r>
            <a:r>
              <a:rPr kumimoji="1" lang="en-US" altLang="ja-JP" sz="2400" baseline="30000" dirty="0" smtClean="0"/>
              <a:t>-17</a:t>
            </a:r>
            <a:r>
              <a:rPr kumimoji="1" lang="en-US" altLang="ja-JP" sz="2400" dirty="0" smtClean="0"/>
              <a:t>[erg/cm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/s/</a:t>
            </a:r>
            <a:r>
              <a:rPr kumimoji="1" lang="en-US" altLang="ja-JP" sz="2400" dirty="0" err="1" smtClean="0"/>
              <a:t>Å</a:t>
            </a:r>
            <a:r>
              <a:rPr kumimoji="1" lang="en-US" altLang="ja-JP" sz="2400" dirty="0" smtClean="0"/>
              <a:t>]</a:t>
            </a:r>
          </a:p>
          <a:p>
            <a:endParaRPr lang="en-US" altLang="ja-JP" sz="2400" dirty="0" smtClean="0"/>
          </a:p>
          <a:p>
            <a:r>
              <a:rPr lang="ja-JP" altLang="ja-JP" sz="2400" dirty="0"/>
              <a:t>l</a:t>
            </a:r>
            <a:r>
              <a:rPr lang="en-US" altLang="ja-JP" sz="2400" dirty="0" err="1" smtClean="0"/>
              <a:t>ine</a:t>
            </a:r>
            <a:r>
              <a:rPr lang="en-US" altLang="ja-JP" sz="2400" dirty="0" smtClean="0"/>
              <a:t> width </a:t>
            </a:r>
          </a:p>
          <a:p>
            <a:r>
              <a:rPr lang="ja-JP" altLang="ja-JP" sz="2400" dirty="0"/>
              <a:t>　</a:t>
            </a:r>
            <a:r>
              <a:rPr lang="en-US" altLang="ja-JP" sz="2400" dirty="0" smtClean="0"/>
              <a:t> →</a:t>
            </a:r>
            <a:r>
              <a:rPr lang="en-US" altLang="en-US" sz="2400" dirty="0" smtClean="0"/>
              <a:t> </a:t>
            </a:r>
            <a:r>
              <a:rPr lang="en-US" altLang="ja-JP" sz="2400" dirty="0" smtClean="0"/>
              <a:t>93[km/s]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80651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LEE77887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Δv</a:t>
            </a:r>
            <a:r>
              <a:rPr kumimoji="1" lang="en-US" altLang="ja-JP" dirty="0" smtClean="0"/>
              <a:t>(Lyα)</a:t>
            </a:r>
            <a:endParaRPr kumimoji="1" lang="ja-JP" altLang="en-US" dirty="0"/>
          </a:p>
        </p:txBody>
      </p:sp>
      <p:pic>
        <p:nvPicPr>
          <p:cNvPr id="5" name="図 4" descr="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6140"/>
            <a:ext cx="7315200" cy="54864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33611" y="2710840"/>
            <a:ext cx="553998" cy="2771897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2400" dirty="0" smtClean="0"/>
              <a:t>Normalized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flux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48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LEE77887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Δv</a:t>
            </a:r>
            <a:r>
              <a:rPr kumimoji="1" lang="en-US" altLang="ja-JP" dirty="0" smtClean="0"/>
              <a:t>(Lyα)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part2</a:t>
            </a:r>
            <a:endParaRPr kumimoji="1" lang="ja-JP" altLang="en-US" dirty="0"/>
          </a:p>
        </p:txBody>
      </p:sp>
      <p:pic>
        <p:nvPicPr>
          <p:cNvPr id="9" name="図 8" descr="deltav_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3" y="1378327"/>
            <a:ext cx="6959601" cy="5219701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4961074" y="5924484"/>
            <a:ext cx="2483294" cy="259745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376231" y="4409306"/>
            <a:ext cx="614817" cy="1515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554764" y="3839355"/>
            <a:ext cx="13854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LBGs</a:t>
            </a:r>
            <a:endParaRPr kumimoji="1" lang="ja-JP" altLang="en-US" sz="3200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3224591" y="2431144"/>
            <a:ext cx="1" cy="461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777166" y="6278013"/>
            <a:ext cx="1632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EW(Lyα)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Å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95" y="3028326"/>
            <a:ext cx="553998" cy="2002603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2400" dirty="0" err="1" smtClean="0"/>
              <a:t>Δv</a:t>
            </a:r>
            <a:r>
              <a:rPr lang="en-US" altLang="ja-JP" sz="2400" dirty="0" smtClean="0"/>
              <a:t>(Lyα)[km/s]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207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LEE77887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SED fitting</a:t>
            </a:r>
            <a:endParaRPr kumimoji="1" lang="ja-JP" altLang="en-US" dirty="0"/>
          </a:p>
        </p:txBody>
      </p:sp>
      <p:pic>
        <p:nvPicPr>
          <p:cNvPr id="3" name="図 2" descr="LEE778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370"/>
            <a:ext cx="9144000" cy="387888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886850" y="2696608"/>
            <a:ext cx="414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Subaru/</a:t>
            </a:r>
            <a:r>
              <a:rPr kumimoji="1" lang="en-US" altLang="ja-JP" sz="2000" dirty="0" err="1" smtClean="0"/>
              <a:t>Suprime</a:t>
            </a:r>
            <a:r>
              <a:rPr kumimoji="1" lang="en-US" altLang="ja-JP" sz="2000" dirty="0" smtClean="0"/>
              <a:t>-Cam B,NB497,V,R,i,z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6200" y="4131104"/>
            <a:ext cx="331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Subaru/MORICS J,H,Ks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04105" y="3412647"/>
            <a:ext cx="343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HST</a:t>
            </a:r>
            <a:r>
              <a:rPr kumimoji="1" lang="en-US" altLang="ja-JP" sz="2000" dirty="0" smtClean="0"/>
              <a:t> F814W,F110W,F160W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2948" y="5385146"/>
            <a:ext cx="48260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Spitzer/IRAC 3.6μm,4.5μm,5.8μm ,8.0μm </a:t>
            </a:r>
            <a:endParaRPr kumimoji="1" lang="ja-JP" altLang="en-US" sz="2000" dirty="0"/>
          </a:p>
        </p:txBody>
      </p:sp>
      <p:sp>
        <p:nvSpPr>
          <p:cNvPr id="9" name="円/楕円 8"/>
          <p:cNvSpPr/>
          <p:nvPr/>
        </p:nvSpPr>
        <p:spPr>
          <a:xfrm>
            <a:off x="4364521" y="1969756"/>
            <a:ext cx="365063" cy="374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382589" y="3404311"/>
            <a:ext cx="365063" cy="374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382589" y="4106209"/>
            <a:ext cx="365063" cy="374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382589" y="4826655"/>
            <a:ext cx="365063" cy="374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22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LEE77887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fitting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part2</a:t>
            </a:r>
            <a:endParaRPr kumimoji="1" lang="ja-JP" altLang="en-US" dirty="0"/>
          </a:p>
        </p:txBody>
      </p:sp>
      <p:pic>
        <p:nvPicPr>
          <p:cNvPr id="5" name="図 4" descr="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" y="1593553"/>
            <a:ext cx="6180667" cy="46355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11890" y="5986126"/>
            <a:ext cx="39309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Rest flame wavelength[</a:t>
            </a:r>
            <a:r>
              <a:rPr kumimoji="1" lang="en-US" altLang="ja-JP" sz="2400" dirty="0" err="1" smtClean="0"/>
              <a:t>Å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6440" y="1996346"/>
            <a:ext cx="34533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若い成分</a:t>
            </a:r>
            <a:r>
              <a:rPr kumimoji="1" lang="en-US" altLang="ja-JP" sz="2400" dirty="0" smtClean="0"/>
              <a:t>: 1.0 [</a:t>
            </a:r>
            <a:r>
              <a:rPr kumimoji="1" lang="en-US" altLang="ja-JP" sz="2400" dirty="0" err="1" smtClean="0"/>
              <a:t>Myr</a:t>
            </a:r>
            <a:r>
              <a:rPr kumimoji="1" lang="en-US" altLang="ja-JP" sz="2400" dirty="0" smtClean="0"/>
              <a:t>]</a:t>
            </a:r>
          </a:p>
          <a:p>
            <a:r>
              <a:rPr lang="ja-JP" altLang="en-US" sz="2400" dirty="0" smtClean="0"/>
              <a:t>　　　　　　</a:t>
            </a:r>
            <a:r>
              <a:rPr lang="en-US" altLang="ja-JP" sz="2400" dirty="0" smtClean="0"/>
              <a:t>  &lt; 10</a:t>
            </a:r>
            <a:r>
              <a:rPr lang="en-US" altLang="ja-JP" sz="2400" baseline="30000" dirty="0" smtClean="0"/>
              <a:t>8</a:t>
            </a:r>
            <a:r>
              <a:rPr lang="en-US" altLang="ja-JP" sz="2400" dirty="0" smtClean="0"/>
              <a:t>[M</a:t>
            </a:r>
            <a:r>
              <a:rPr lang="en-US" altLang="ja-JP" sz="2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sz="2400" dirty="0" smtClean="0"/>
              <a:t>]</a:t>
            </a:r>
            <a:endParaRPr lang="en-US" altLang="ja-JP" sz="2400" dirty="0"/>
          </a:p>
          <a:p>
            <a:r>
              <a:rPr kumimoji="1" lang="ja-JP" altLang="en-US" sz="2400" dirty="0" smtClean="0"/>
              <a:t>古い成分</a:t>
            </a:r>
            <a:r>
              <a:rPr kumimoji="1" lang="en-US" altLang="ja-JP" sz="2400" dirty="0" smtClean="0"/>
              <a:t>: 2.0 [</a:t>
            </a:r>
            <a:r>
              <a:rPr kumimoji="1" lang="en-US" altLang="ja-JP" sz="2400" dirty="0" err="1" smtClean="0"/>
              <a:t>Gyr</a:t>
            </a:r>
            <a:r>
              <a:rPr kumimoji="1" lang="en-US" altLang="ja-JP" sz="2400" dirty="0" smtClean="0"/>
              <a:t>]</a:t>
            </a:r>
          </a:p>
          <a:p>
            <a:r>
              <a:rPr lang="en-US" altLang="ja-JP" sz="2400" dirty="0"/>
              <a:t>	</a:t>
            </a:r>
            <a:r>
              <a:rPr lang="ja-JP" altLang="ja-JP" sz="2400" dirty="0" smtClean="0"/>
              <a:t>　</a:t>
            </a:r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 〜10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[M</a:t>
            </a:r>
            <a:r>
              <a:rPr lang="en-US" altLang="ja-JP" sz="2400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altLang="ja-JP" sz="2400" dirty="0" smtClean="0"/>
              <a:t>]</a:t>
            </a:r>
          </a:p>
          <a:p>
            <a:endParaRPr kumimoji="1" lang="en-US" altLang="ja-JP" sz="2400" dirty="0"/>
          </a:p>
          <a:p>
            <a:r>
              <a:rPr lang="en-US" altLang="ja-JP" sz="2400" dirty="0" err="1" smtClean="0"/>
              <a:t>f</a:t>
            </a:r>
            <a:r>
              <a:rPr lang="en-US" altLang="ja-JP" sz="2400" baseline="-25000" dirty="0" err="1" smtClean="0"/>
              <a:t>model</a:t>
            </a:r>
            <a:r>
              <a:rPr lang="en-US" altLang="ja-JP" sz="2400" dirty="0" smtClean="0"/>
              <a:t>(Lyα)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=4.0×10</a:t>
            </a:r>
            <a:r>
              <a:rPr lang="en-US" altLang="ja-JP" sz="2400" baseline="30000" dirty="0" smtClean="0"/>
              <a:t>-17</a:t>
            </a:r>
            <a:r>
              <a:rPr lang="en-US" altLang="ja-JP" sz="2400" dirty="0" smtClean="0"/>
              <a:t>[erg/s/cm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Å</a:t>
            </a:r>
            <a:r>
              <a:rPr lang="en-US" altLang="ja-JP" sz="2400" dirty="0" smtClean="0"/>
              <a:t>]</a:t>
            </a:r>
          </a:p>
          <a:p>
            <a:r>
              <a:rPr lang="en-US" altLang="ja-JP" sz="2400" dirty="0"/>
              <a:t>f</a:t>
            </a:r>
            <a:r>
              <a:rPr kumimoji="1" lang="en-US" altLang="ja-JP" sz="2400" baseline="-25000" dirty="0" smtClean="0"/>
              <a:t>obs</a:t>
            </a:r>
            <a:r>
              <a:rPr kumimoji="1" lang="en-US" altLang="ja-JP" sz="2400" dirty="0" smtClean="0"/>
              <a:t>(Lyα)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=5.53×</a:t>
            </a:r>
            <a:r>
              <a:rPr lang="en-US" altLang="ja-JP" sz="2400" dirty="0"/>
              <a:t>10</a:t>
            </a:r>
            <a:r>
              <a:rPr lang="en-US" altLang="ja-JP" sz="2400" baseline="30000" dirty="0"/>
              <a:t>-17</a:t>
            </a:r>
            <a:r>
              <a:rPr lang="en-US" altLang="ja-JP" sz="2400" dirty="0"/>
              <a:t>[erg/s/</a:t>
            </a:r>
            <a:r>
              <a:rPr lang="en-US" altLang="ja-JP" sz="2400" dirty="0" smtClean="0"/>
              <a:t>cm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Å</a:t>
            </a:r>
            <a:r>
              <a:rPr lang="en-US" altLang="ja-JP" sz="2400" dirty="0" smtClean="0"/>
              <a:t>]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854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planetary </a:t>
            </a:r>
            <a:r>
              <a:rPr lang="en-US" altLang="ja-JP" dirty="0" smtClean="0"/>
              <a:t>nebula</a:t>
            </a:r>
            <a:r>
              <a:rPr lang="ja-JP" altLang="en-US" dirty="0" smtClean="0"/>
              <a:t>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o</a:t>
            </a:r>
            <a:r>
              <a:rPr kumimoji="1" lang="en-US" altLang="ja-JP" sz="2800" dirty="0" smtClean="0"/>
              <a:t>ld staller component</a:t>
            </a:r>
            <a:r>
              <a:rPr kumimoji="1" lang="ja-JP" altLang="en-US" sz="2800" dirty="0" smtClean="0"/>
              <a:t>が</a:t>
            </a:r>
            <a:r>
              <a:rPr kumimoji="1" lang="en-US" altLang="ja-JP" sz="2800" dirty="0" smtClean="0"/>
              <a:t>Burst</a:t>
            </a:r>
            <a:r>
              <a:rPr kumimoji="1" lang="ja-JP" altLang="en-US" sz="2800" dirty="0" smtClean="0"/>
              <a:t>的な星生成</a:t>
            </a:r>
            <a:r>
              <a:rPr kumimoji="1" lang="ja-JP" altLang="en-US" sz="2800" dirty="0" smtClean="0"/>
              <a:t>で</a:t>
            </a:r>
            <a:r>
              <a:rPr kumimoji="1" lang="en-US" altLang="ja-JP" sz="2800" dirty="0" smtClean="0"/>
              <a:t>SED</a:t>
            </a:r>
            <a:r>
              <a:rPr kumimoji="1" lang="ja-JP" altLang="en-US" sz="2800" dirty="0" smtClean="0"/>
              <a:t>が</a:t>
            </a:r>
            <a:r>
              <a:rPr kumimoji="1" lang="ja-JP" altLang="en-US" sz="2800" dirty="0" smtClean="0"/>
              <a:t>再現</a:t>
            </a:r>
            <a:r>
              <a:rPr kumimoji="1" lang="ja-JP" altLang="en-US" sz="2800" dirty="0" smtClean="0"/>
              <a:t>可能</a:t>
            </a:r>
            <a:r>
              <a:rPr kumimoji="1" lang="ja-JP" altLang="en-US" sz="2800" dirty="0" smtClean="0"/>
              <a:t>。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問題点</a:t>
            </a:r>
            <a:r>
              <a:rPr lang="ja-JP" altLang="ja-JP" sz="2800" dirty="0"/>
              <a:t>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ja-JP" sz="2800" dirty="0" smtClean="0"/>
              <a:t>　</a:t>
            </a:r>
            <a:r>
              <a:rPr lang="en-US" altLang="ja-JP" sz="2800" dirty="0" smtClean="0"/>
              <a:t>→</a:t>
            </a:r>
            <a:r>
              <a:rPr kumimoji="1" lang="ja-JP" altLang="ja-JP" sz="2800" dirty="0" smtClean="0"/>
              <a:t>L</a:t>
            </a:r>
            <a:r>
              <a:rPr kumimoji="1" lang="en-US" altLang="ja-JP" sz="2800" dirty="0" smtClean="0"/>
              <a:t>yα</a:t>
            </a:r>
            <a:r>
              <a:rPr kumimoji="1" lang="ja-JP" altLang="en-US" sz="2800" dirty="0" smtClean="0"/>
              <a:t>の光度が足りない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ja-JP" sz="2800" dirty="0"/>
              <a:t>　</a:t>
            </a:r>
            <a:r>
              <a:rPr lang="en-US" altLang="ja-JP" sz="2800" dirty="0" smtClean="0"/>
              <a:t>→CⅣ</a:t>
            </a:r>
            <a:r>
              <a:rPr lang="ja-JP" altLang="en-US" sz="2800" dirty="0" smtClean="0"/>
              <a:t>輝線が検出されていない</a:t>
            </a:r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 descr="惑星状星雲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12" y="2440575"/>
            <a:ext cx="3805355" cy="37235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96972" y="6229453"/>
            <a:ext cx="2492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Charlot</a:t>
            </a:r>
            <a:r>
              <a:rPr kumimoji="1" lang="en-US" altLang="ja-JP" sz="2000" dirty="0" smtClean="0"/>
              <a:t> &amp; Fall 1993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6163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SSA22</a:t>
            </a:r>
            <a:r>
              <a:rPr kumimoji="1" lang="ja-JP" altLang="en-US" sz="2800" dirty="0" smtClean="0"/>
              <a:t>領域内の</a:t>
            </a:r>
            <a:r>
              <a:rPr kumimoji="1" lang="en-US" altLang="ja-JP" sz="2800" dirty="0" smtClean="0"/>
              <a:t>LEEs</a:t>
            </a:r>
            <a:r>
              <a:rPr kumimoji="1" lang="ja-JP" altLang="en-US" sz="2800" dirty="0" smtClean="0"/>
              <a:t>の輝線から、</a:t>
            </a:r>
            <a:r>
              <a:rPr kumimoji="1" lang="en-US" altLang="ja-JP" sz="2800" dirty="0" smtClean="0"/>
              <a:t>AGN</a:t>
            </a:r>
            <a:r>
              <a:rPr kumimoji="1" lang="ja-JP" altLang="en-US" sz="2800" dirty="0" smtClean="0"/>
              <a:t>である可能</a:t>
            </a:r>
            <a:r>
              <a:rPr lang="ja-JP" altLang="en-US" sz="2800" dirty="0" smtClean="0"/>
              <a:t>性が低いことが明らかになった。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err="1" smtClean="0"/>
              <a:t>LEEs</a:t>
            </a:r>
            <a:r>
              <a:rPr lang="en-US" altLang="en-US" sz="2800" dirty="0" err="1" smtClean="0"/>
              <a:t>でもEW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vs</a:t>
            </a:r>
            <a:r>
              <a:rPr lang="en-US" altLang="en-US" sz="2800" dirty="0" smtClean="0"/>
              <a:t> </a:t>
            </a:r>
            <a:r>
              <a:rPr lang="en-US" altLang="ja-JP" sz="2800" dirty="0" err="1" smtClean="0"/>
              <a:t>Δv</a:t>
            </a:r>
            <a:r>
              <a:rPr lang="en-US" altLang="ja-JP" sz="2800" dirty="0" smtClean="0"/>
              <a:t>(Lyα)</a:t>
            </a:r>
            <a:r>
              <a:rPr lang="ja-JP" altLang="en-US" sz="2800" dirty="0" smtClean="0"/>
              <a:t>の相関が見えた。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１つの</a:t>
            </a:r>
            <a:r>
              <a:rPr lang="en-US" altLang="ja-JP" sz="2800" dirty="0"/>
              <a:t>L</a:t>
            </a:r>
            <a:r>
              <a:rPr lang="en-US" altLang="ja-JP" sz="2800" dirty="0" smtClean="0"/>
              <a:t>EE</a:t>
            </a:r>
            <a:r>
              <a:rPr lang="ja-JP" altLang="en-US" sz="2800" dirty="0" smtClean="0"/>
              <a:t>に関して、古い星成分が含まれることを示した。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より</a:t>
            </a:r>
            <a:r>
              <a:rPr kumimoji="1" lang="ja-JP" altLang="en-US" sz="2800" dirty="0" smtClean="0"/>
              <a:t>多く</a:t>
            </a:r>
            <a:r>
              <a:rPr kumimoji="1" lang="en-US" altLang="ja-JP" sz="2800" dirty="0" smtClean="0"/>
              <a:t>LEEs</a:t>
            </a:r>
            <a:r>
              <a:rPr kumimoji="1" lang="ja-JP" altLang="en-US" sz="2800" dirty="0" smtClean="0"/>
              <a:t>の</a:t>
            </a:r>
            <a:r>
              <a:rPr kumimoji="1" lang="en-US" altLang="ja-JP" sz="2800" dirty="0" smtClean="0"/>
              <a:t>K-</a:t>
            </a:r>
            <a:r>
              <a:rPr kumimoji="1" lang="en-US" altLang="ja-JP" sz="2800" dirty="0" smtClean="0"/>
              <a:t>band</a:t>
            </a:r>
            <a:r>
              <a:rPr kumimoji="1" lang="ja-JP" altLang="en-US" sz="2800" dirty="0" smtClean="0"/>
              <a:t>撮像</a:t>
            </a:r>
            <a:r>
              <a:rPr lang="ja-JP" altLang="en-US" sz="2800" dirty="0"/>
              <a:t>&amp;</a:t>
            </a:r>
            <a:r>
              <a:rPr kumimoji="1" lang="ja-JP" altLang="en-US" sz="2800" dirty="0" smtClean="0"/>
              <a:t>分光</a:t>
            </a:r>
            <a:r>
              <a:rPr kumimoji="1" lang="ja-JP" altLang="en-US" sz="2800" dirty="0" smtClean="0"/>
              <a:t>観測</a:t>
            </a:r>
            <a:r>
              <a:rPr kumimoji="1" lang="ja-JP" altLang="en-US" sz="2800" dirty="0" smtClean="0"/>
              <a:t>が</a:t>
            </a:r>
            <a:r>
              <a:rPr kumimoji="1" lang="ja-JP" altLang="en-US" sz="2800" dirty="0" smtClean="0"/>
              <a:t>必要。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4713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14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Iwata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et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al.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2009</a:t>
            </a:r>
            <a:endParaRPr kumimoji="1" lang="ja-JP" altLang="en-US" sz="4000" dirty="0"/>
          </a:p>
        </p:txBody>
      </p:sp>
      <p:pic>
        <p:nvPicPr>
          <p:cNvPr id="4" name="図 3" descr="84811_F336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8" y="2687642"/>
            <a:ext cx="8318502" cy="5226773"/>
          </a:xfrm>
          <a:prstGeom prst="rect">
            <a:avLst/>
          </a:prstGeom>
        </p:spPr>
      </p:pic>
      <p:pic>
        <p:nvPicPr>
          <p:cNvPr id="5" name="図 4" descr="montage_848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18" y="1392734"/>
            <a:ext cx="7372093" cy="21063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3818" y="994645"/>
            <a:ext cx="157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NB359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73552" y="4585276"/>
            <a:ext cx="216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HST/F336W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9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SA22</a:t>
            </a:r>
            <a:r>
              <a:rPr lang="ja-JP" altLang="en-US" dirty="0" smtClean="0"/>
              <a:t>領域の</a:t>
            </a:r>
            <a:r>
              <a:rPr lang="en-US" altLang="ja-JP" dirty="0" smtClean="0"/>
              <a:t>Large EW LAEs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07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2764"/>
            <a:ext cx="3384376" cy="3416424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031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種族合成モデルにおける</a:t>
            </a:r>
            <a:r>
              <a:rPr kumimoji="1" lang="en-US" altLang="ja-JP" sz="3600" dirty="0" smtClean="0"/>
              <a:t>Ly</a:t>
            </a:r>
            <a:r>
              <a:rPr lang="en-US" altLang="ja-JP" sz="3600" dirty="0" smtClean="0"/>
              <a:t>α</a:t>
            </a:r>
            <a:r>
              <a:rPr lang="ja-JP" altLang="en-US" sz="3600" dirty="0" smtClean="0"/>
              <a:t>輝線の</a:t>
            </a:r>
            <a:r>
              <a:rPr lang="en-US" altLang="ja-JP" sz="3600" dirty="0" smtClean="0"/>
              <a:t>EW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241358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連続かつ一定の星生成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金属量</a:t>
            </a:r>
            <a:r>
              <a:rPr lang="en-US" altLang="ja-JP" sz="2000" dirty="0" smtClean="0"/>
              <a:t>:  0.05Z</a:t>
            </a:r>
            <a:r>
              <a:rPr lang="en-US" altLang="ja-JP" sz="1200" dirty="0" smtClean="0">
                <a:latin typeface="ＭＳ 明朝"/>
                <a:ea typeface="ＭＳ 明朝"/>
              </a:rPr>
              <a:t>☉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51920" y="286501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240Å</a:t>
            </a:r>
            <a:r>
              <a:rPr kumimoji="1" lang="ja-JP" altLang="en-US" sz="2400" dirty="0" smtClean="0"/>
              <a:t>以上にするには・・・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1149731"/>
            <a:ext cx="87129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近年</a:t>
            </a:r>
            <a:r>
              <a:rPr kumimoji="1" lang="en-US" altLang="ja-JP" sz="2400" dirty="0" smtClean="0">
                <a:latin typeface="+mn-ea"/>
              </a:rPr>
              <a:t>high-z</a:t>
            </a:r>
            <a:r>
              <a:rPr kumimoji="1" lang="ja-JP" altLang="en-US" sz="2400" dirty="0" smtClean="0">
                <a:latin typeface="+mn-ea"/>
              </a:rPr>
              <a:t>において</a:t>
            </a:r>
            <a:r>
              <a:rPr kumimoji="1" lang="en-US" altLang="ja-JP" sz="2400" dirty="0" err="1" smtClean="0">
                <a:latin typeface="+mn-ea"/>
              </a:rPr>
              <a:t>EW</a:t>
            </a:r>
            <a:r>
              <a:rPr kumimoji="1" lang="en-US" altLang="ja-JP" sz="2400" baseline="-25000" dirty="0" err="1" smtClean="0">
                <a:latin typeface="+mn-ea"/>
              </a:rPr>
              <a:t>Ly</a:t>
            </a:r>
            <a:r>
              <a:rPr kumimoji="1" lang="en-US" altLang="ja-JP" sz="2400" baseline="-25000" dirty="0" smtClean="0">
                <a:latin typeface="+mn-ea"/>
              </a:rPr>
              <a:t>α</a:t>
            </a:r>
            <a:r>
              <a:rPr kumimoji="1" lang="ja-JP" altLang="en-US" sz="2400" dirty="0" smtClean="0">
                <a:latin typeface="+mn-ea"/>
              </a:rPr>
              <a:t>≥</a:t>
            </a:r>
            <a:r>
              <a:rPr kumimoji="1" lang="en-US" altLang="ja-JP" sz="2400" dirty="0" smtClean="0">
                <a:latin typeface="+mn-ea"/>
              </a:rPr>
              <a:t>240Å</a:t>
            </a:r>
            <a:r>
              <a:rPr kumimoji="1" lang="ja-JP" altLang="en-US" sz="2400" dirty="0" smtClean="0">
                <a:latin typeface="+mn-ea"/>
              </a:rPr>
              <a:t>の天体が多く見つかっている</a:t>
            </a:r>
            <a:endParaRPr kumimoji="1" lang="en-US" altLang="ja-JP" sz="2400" dirty="0" smtClean="0">
              <a:latin typeface="+mn-ea"/>
            </a:endParaRPr>
          </a:p>
          <a:p>
            <a:r>
              <a:rPr kumimoji="1" lang="ja-JP" altLang="en-US" sz="2400" dirty="0" smtClean="0"/>
              <a:t>　　　　　　</a:t>
            </a:r>
            <a:r>
              <a:rPr kumimoji="1" lang="en-US" altLang="ja-JP" sz="2400" dirty="0" smtClean="0"/>
              <a:t>(e.g. Y</a:t>
            </a:r>
            <a:r>
              <a:rPr lang="da-DK" altLang="ja-JP" sz="2400" dirty="0" smtClean="0"/>
              <a:t>amada </a:t>
            </a:r>
            <a:r>
              <a:rPr lang="da-DK" altLang="ja-JP" sz="2400" dirty="0"/>
              <a:t>et al. </a:t>
            </a:r>
            <a:r>
              <a:rPr lang="da-DK" altLang="ja-JP" sz="2400" dirty="0" smtClean="0"/>
              <a:t>2012, </a:t>
            </a:r>
            <a:r>
              <a:rPr lang="da-DK" altLang="ja-JP" sz="2400" dirty="0"/>
              <a:t>Kashikawa et al. </a:t>
            </a:r>
            <a:r>
              <a:rPr lang="da-DK" altLang="ja-JP" sz="2400" dirty="0" smtClean="0"/>
              <a:t>2012</a:t>
            </a:r>
            <a:r>
              <a:rPr kumimoji="1" lang="en-US" altLang="ja-JP" sz="2400" dirty="0" smtClean="0"/>
              <a:t>)</a:t>
            </a:r>
          </a:p>
          <a:p>
            <a:r>
              <a:rPr lang="en-US" altLang="ja-JP" sz="2400" dirty="0" smtClean="0"/>
              <a:t>→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Large EW LAEs (LEEs)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7944" y="3478624"/>
            <a:ext cx="4608512" cy="23083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非常に若い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or</a:t>
            </a:r>
            <a:endParaRPr lang="en-US" altLang="ja-JP" sz="2400" dirty="0"/>
          </a:p>
          <a:p>
            <a:r>
              <a:rPr kumimoji="1" lang="ja-JP" altLang="en-US" sz="2400" dirty="0" smtClean="0"/>
              <a:t>非常に金属量が少ない　　　　銀河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or</a:t>
            </a:r>
            <a:endParaRPr lang="en-US" altLang="ja-JP" sz="2400" dirty="0"/>
          </a:p>
          <a:p>
            <a:r>
              <a:rPr lang="en-US" altLang="ja-JP" sz="2400" dirty="0" err="1"/>
              <a:t>PopulationⅢ</a:t>
            </a:r>
            <a:r>
              <a:rPr lang="ja-JP" altLang="en-US" sz="2400" dirty="0" smtClean="0"/>
              <a:t>を含む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（</a:t>
            </a:r>
            <a:r>
              <a:rPr lang="en-US" altLang="ja-JP" sz="2400" dirty="0" err="1"/>
              <a:t>Schaerer</a:t>
            </a:r>
            <a:r>
              <a:rPr lang="en-US" altLang="ja-JP" sz="2400" dirty="0"/>
              <a:t> 2003</a:t>
            </a:r>
            <a:r>
              <a:rPr kumimoji="1" lang="ja-JP" altLang="en-US" sz="2400" dirty="0" smtClean="0"/>
              <a:t>）</a:t>
            </a:r>
            <a:endParaRPr kumimoji="1" lang="en-US" altLang="ja-JP" sz="2400" dirty="0"/>
          </a:p>
        </p:txBody>
      </p:sp>
      <p:sp>
        <p:nvSpPr>
          <p:cNvPr id="18" name="右中かっこ 17"/>
          <p:cNvSpPr/>
          <p:nvPr/>
        </p:nvSpPr>
        <p:spPr>
          <a:xfrm>
            <a:off x="7020272" y="3545408"/>
            <a:ext cx="792088" cy="1800200"/>
          </a:xfrm>
          <a:prstGeom prst="rightBrace">
            <a:avLst>
              <a:gd name="adj1" fmla="val 8333"/>
              <a:gd name="adj2" fmla="val 492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6352084"/>
            <a:ext cx="38487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Malhotra</a:t>
            </a:r>
            <a:r>
              <a:rPr lang="ja-JP" altLang="en-US" sz="2400" dirty="0"/>
              <a:t> </a:t>
            </a:r>
            <a:r>
              <a:rPr kumimoji="1" lang="en-US" altLang="ja-JP" sz="2400" dirty="0" smtClean="0"/>
              <a:t>&amp; Rhoads 2002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21429" y="3964994"/>
            <a:ext cx="157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</a:t>
            </a:r>
            <a:r>
              <a:rPr lang="en-US" altLang="ja-JP" sz="2000" dirty="0" smtClean="0"/>
              <a:t>op heavy</a:t>
            </a:r>
            <a:endParaRPr kumimoji="1" lang="en-US" altLang="ja-JP" sz="2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56587" y="5189130"/>
            <a:ext cx="157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Salpeter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47118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363612"/>
            <a:ext cx="8229600" cy="5148842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/>
              <a:t>AGN</a:t>
            </a:r>
            <a:r>
              <a:rPr lang="ja-JP" altLang="ja-JP" sz="2400" dirty="0"/>
              <a:t>による光電離</a:t>
            </a:r>
            <a:r>
              <a:rPr lang="en-US" altLang="ja-JP" sz="2400" dirty="0"/>
              <a:t>(</a:t>
            </a:r>
            <a:r>
              <a:rPr lang="en-US" altLang="ja-JP" sz="2400" dirty="0" err="1"/>
              <a:t>Laursen</a:t>
            </a:r>
            <a:r>
              <a:rPr lang="en-US" altLang="ja-JP" sz="2400" dirty="0"/>
              <a:t> et al. 2009a,b</a:t>
            </a:r>
            <a:r>
              <a:rPr lang="ja-JP" altLang="ja-JP" sz="2400" dirty="0"/>
              <a:t>など</a:t>
            </a:r>
            <a:r>
              <a:rPr lang="en-US" altLang="ja-JP" sz="2400" dirty="0"/>
              <a:t>)</a:t>
            </a:r>
          </a:p>
          <a:p>
            <a:endParaRPr kumimoji="1" lang="en-US" altLang="ja-JP" dirty="0" smtClean="0"/>
          </a:p>
          <a:p>
            <a:r>
              <a:rPr lang="ja-JP" altLang="ja-JP" sz="2400" dirty="0"/>
              <a:t>ガスの重力収縮に伴う</a:t>
            </a:r>
            <a:r>
              <a:rPr lang="ja-JP" altLang="ja-JP" sz="2400" dirty="0" smtClean="0"/>
              <a:t>衝突励起</a:t>
            </a:r>
            <a:r>
              <a:rPr lang="ja-JP" altLang="en-US" sz="2400" dirty="0" smtClean="0"/>
              <a:t>による</a:t>
            </a:r>
            <a:r>
              <a:rPr lang="ja-JP" altLang="ja-JP" sz="2400" dirty="0" smtClean="0"/>
              <a:t>冷却放射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Yang et al. 2006</a:t>
            </a:r>
            <a:r>
              <a:rPr lang="ja-JP" altLang="ja-JP" sz="2400" dirty="0"/>
              <a:t>など</a:t>
            </a:r>
            <a:r>
              <a:rPr lang="en-US" altLang="ja-JP" sz="2400" dirty="0"/>
              <a:t>)</a:t>
            </a:r>
          </a:p>
          <a:p>
            <a:endParaRPr kumimoji="1" lang="en-US" altLang="ja-JP" dirty="0" smtClean="0"/>
          </a:p>
          <a:p>
            <a:r>
              <a:rPr lang="ja-JP" altLang="ja-JP" sz="2400" dirty="0"/>
              <a:t>スターバーストで引き起こされる銀河風による衝突励起・電離</a:t>
            </a:r>
            <a:r>
              <a:rPr lang="en-US" altLang="ja-JP" sz="2400" dirty="0"/>
              <a:t>(Mori &amp; </a:t>
            </a:r>
            <a:r>
              <a:rPr lang="en-US" altLang="ja-JP" sz="2400" dirty="0" err="1"/>
              <a:t>Umemura</a:t>
            </a:r>
            <a:r>
              <a:rPr lang="en-US" altLang="ja-JP" sz="2400" dirty="0"/>
              <a:t> et al. 2006</a:t>
            </a:r>
            <a:r>
              <a:rPr lang="ja-JP" altLang="ja-JP" sz="2400" dirty="0"/>
              <a:t>など</a:t>
            </a:r>
            <a:r>
              <a:rPr lang="en-US" altLang="ja-JP" sz="2400" dirty="0" smtClean="0"/>
              <a:t>)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LAEs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inclination(</a:t>
            </a:r>
            <a:r>
              <a:rPr lang="en-US" altLang="ja-JP" sz="2400" dirty="0" err="1" smtClean="0"/>
              <a:t>Verhamme</a:t>
            </a:r>
            <a:r>
              <a:rPr lang="en-US" altLang="ja-JP" sz="2400" dirty="0" smtClean="0"/>
              <a:t> et al. 2012)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Clumpy</a:t>
            </a:r>
            <a:r>
              <a:rPr lang="ja-JP" altLang="en-US" sz="2400" dirty="0" smtClean="0"/>
              <a:t>なダストによる</a:t>
            </a:r>
            <a:r>
              <a:rPr lang="en-US" altLang="ja-JP" sz="2400" dirty="0" smtClean="0"/>
              <a:t>UV</a:t>
            </a:r>
            <a:r>
              <a:rPr lang="ja-JP" altLang="en-US" sz="2400" dirty="0" smtClean="0"/>
              <a:t>連続光のみの吸収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Finkelstein et al. 2007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95536" y="199926"/>
            <a:ext cx="8424936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Lyα</a:t>
            </a:r>
            <a:r>
              <a:rPr lang="ja-JP" altLang="en-US" sz="3600" dirty="0"/>
              <a:t>輝線の</a:t>
            </a:r>
            <a:r>
              <a:rPr lang="en-US" altLang="ja-JP" sz="3600" dirty="0" smtClean="0"/>
              <a:t>EW</a:t>
            </a:r>
            <a:r>
              <a:rPr lang="ja-JP" altLang="en-US" sz="3600" dirty="0" smtClean="0"/>
              <a:t>を大きくするその他の要因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63605" y="5914370"/>
            <a:ext cx="37444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0000"/>
                </a:solidFill>
              </a:rPr>
              <a:t>原因は</a:t>
            </a:r>
            <a:r>
              <a:rPr kumimoji="1" lang="ja-JP" altLang="en-US" sz="4000" b="1" dirty="0" smtClean="0">
                <a:solidFill>
                  <a:srgbClr val="FF0000"/>
                </a:solidFill>
              </a:rPr>
              <a:t>なにか？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6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SSA22</a:t>
            </a:r>
            <a:r>
              <a:rPr lang="ja-JP" altLang="en-US" sz="3600" dirty="0"/>
              <a:t>領域の</a:t>
            </a:r>
            <a:r>
              <a:rPr lang="en-US" altLang="ja-JP" sz="3600" dirty="0"/>
              <a:t>LAEs</a:t>
            </a:r>
            <a:endParaRPr kumimoji="1" lang="ja-JP" altLang="en-US" sz="36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85192" y="1447102"/>
            <a:ext cx="8507288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NB497</a:t>
            </a:r>
            <a:r>
              <a:rPr kumimoji="1" lang="ja-JP" altLang="en-US" sz="2400" dirty="0" smtClean="0"/>
              <a:t>と</a:t>
            </a:r>
            <a:r>
              <a:rPr kumimoji="1" lang="en-US" altLang="ja-JP" sz="2400" dirty="0" smtClean="0"/>
              <a:t>B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/>
              <a:t>V</a:t>
            </a:r>
            <a:r>
              <a:rPr kumimoji="1" lang="ja-JP" altLang="en-US" sz="2400" dirty="0" smtClean="0"/>
              <a:t>バンドの撮像データから探査した</a:t>
            </a:r>
            <a:r>
              <a:rPr lang="en-US" altLang="ja-JP" sz="2400" dirty="0" smtClean="0"/>
              <a:t> (Yamada </a:t>
            </a:r>
            <a:r>
              <a:rPr lang="en-US" altLang="ja-JP" sz="2400" dirty="0"/>
              <a:t>&amp; Nakamura et al. 2012</a:t>
            </a:r>
            <a:r>
              <a:rPr lang="en-US" altLang="ja-JP" sz="2400" dirty="0" smtClean="0"/>
              <a:t>)</a:t>
            </a:r>
          </a:p>
          <a:p>
            <a:r>
              <a:rPr kumimoji="1" lang="ja-JP" altLang="en-US" sz="2400" dirty="0" smtClean="0"/>
              <a:t>コンパクトな天体</a:t>
            </a:r>
            <a:endParaRPr kumimoji="1" lang="en-US" altLang="ja-JP" sz="2400" dirty="0" smtClean="0"/>
          </a:p>
          <a:p>
            <a:pPr marL="109728" indent="0">
              <a:buNone/>
            </a:pPr>
            <a:r>
              <a:rPr lang="ja-JP" altLang="en-US" sz="2400" dirty="0"/>
              <a:t>　→</a:t>
            </a:r>
            <a:r>
              <a:rPr kumimoji="1" lang="en-US" altLang="ja-JP" sz="2400" dirty="0" smtClean="0"/>
              <a:t>NB497</a:t>
            </a:r>
            <a:r>
              <a:rPr kumimoji="1" lang="ja-JP" altLang="en-US" sz="2400" dirty="0" smtClean="0"/>
              <a:t>の</a:t>
            </a:r>
            <a:r>
              <a:rPr kumimoji="1" lang="en-US" altLang="ja-JP" sz="2400" dirty="0" smtClean="0"/>
              <a:t>half light radius</a:t>
            </a:r>
            <a:r>
              <a:rPr kumimoji="1" lang="ja-JP" altLang="en-US" sz="2400" dirty="0" smtClean="0"/>
              <a:t>で～数</a:t>
            </a:r>
            <a:r>
              <a:rPr kumimoji="1" lang="en-US" altLang="ja-JP" sz="2400" dirty="0" err="1" smtClean="0"/>
              <a:t>kpc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2376264" cy="23157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28" y="3239480"/>
            <a:ext cx="2379604" cy="231572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1520" y="5589240"/>
            <a:ext cx="3384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/>
              <a:t>Suprime</a:t>
            </a:r>
            <a:r>
              <a:rPr lang="en-US" altLang="ja-JP" sz="2400" dirty="0" smtClean="0"/>
              <a:t>-Cam</a:t>
            </a:r>
          </a:p>
          <a:p>
            <a:pPr algn="ctr"/>
            <a:r>
              <a:rPr kumimoji="1" lang="en-US" altLang="ja-JP" sz="2400" dirty="0" smtClean="0"/>
              <a:t>NB497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555033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HST</a:t>
            </a:r>
          </a:p>
          <a:p>
            <a:pPr algn="ctr"/>
            <a:r>
              <a:rPr kumimoji="1" lang="en-US" altLang="ja-JP" sz="2400" dirty="0" smtClean="0"/>
              <a:t>F814W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12160" y="6279703"/>
            <a:ext cx="266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※</a:t>
            </a:r>
            <a:r>
              <a:rPr lang="ja-JP" altLang="en-US" sz="2400" dirty="0" smtClean="0">
                <a:solidFill>
                  <a:srgbClr val="00B050"/>
                </a:solidFill>
              </a:rPr>
              <a:t>緑の円は</a:t>
            </a:r>
            <a:r>
              <a:rPr kumimoji="1" lang="ja-JP" altLang="en-US" sz="2400" dirty="0" smtClean="0">
                <a:solidFill>
                  <a:srgbClr val="00B050"/>
                </a:solidFill>
              </a:rPr>
              <a:t>半径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2”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21" y="3284983"/>
            <a:ext cx="2342928" cy="226534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929068" y="559008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/>
              <a:t>Suprime</a:t>
            </a:r>
            <a:r>
              <a:rPr lang="en-US" altLang="ja-JP" sz="2400" dirty="0" smtClean="0"/>
              <a:t>-Cam</a:t>
            </a:r>
          </a:p>
          <a:p>
            <a:pPr algn="ctr"/>
            <a:r>
              <a:rPr lang="en-US" altLang="ja-JP" sz="2400" dirty="0" smtClean="0"/>
              <a:t>BV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916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SSA22</a:t>
            </a:r>
            <a:r>
              <a:rPr kumimoji="1" lang="ja-JP" altLang="en-US" sz="3600" dirty="0" smtClean="0"/>
              <a:t>領域の</a:t>
            </a:r>
            <a:r>
              <a:rPr kumimoji="1" lang="en-US" altLang="ja-JP" sz="3600" dirty="0" smtClean="0"/>
              <a:t>LAEs</a:t>
            </a:r>
            <a:r>
              <a:rPr kumimoji="1" lang="ja-JP" altLang="en-US" sz="3600" dirty="0" smtClean="0"/>
              <a:t>の</a:t>
            </a:r>
            <a:r>
              <a:rPr kumimoji="1" lang="en-US" altLang="ja-JP" sz="3600" dirty="0" smtClean="0"/>
              <a:t>EW</a:t>
            </a:r>
            <a:endParaRPr kumimoji="1" lang="ja-JP" altLang="en-US" sz="3600" dirty="0"/>
          </a:p>
        </p:txBody>
      </p:sp>
      <p:pic>
        <p:nvPicPr>
          <p:cNvPr id="2" name="コンテンツ プレースホルダー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077"/>
            <a:ext cx="5138016" cy="5021243"/>
          </a:xfrm>
        </p:spPr>
      </p:pic>
      <p:sp>
        <p:nvSpPr>
          <p:cNvPr id="4" name="角丸四角形 3"/>
          <p:cNvSpPr/>
          <p:nvPr/>
        </p:nvSpPr>
        <p:spPr>
          <a:xfrm>
            <a:off x="5220072" y="1988840"/>
            <a:ext cx="3600400" cy="32858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218782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同じ</a:t>
            </a:r>
            <a:r>
              <a:rPr kumimoji="1" lang="en-US" altLang="ja-JP" sz="2400" dirty="0" smtClean="0"/>
              <a:t>redshift</a:t>
            </a:r>
            <a:r>
              <a:rPr kumimoji="1" lang="ja-JP" altLang="en-US" sz="2400" dirty="0" smtClean="0"/>
              <a:t>の一般領域よりも多くの</a:t>
            </a:r>
            <a:r>
              <a:rPr kumimoji="1" lang="en-US" altLang="ja-JP" sz="2400" dirty="0" err="1" smtClean="0"/>
              <a:t>EW</a:t>
            </a:r>
            <a:r>
              <a:rPr kumimoji="1" lang="en-US" altLang="ja-JP" sz="1600" dirty="0" err="1" smtClean="0"/>
              <a:t>Ly</a:t>
            </a:r>
            <a:r>
              <a:rPr kumimoji="1" lang="en-US" altLang="ja-JP" sz="1600" dirty="0" smtClean="0"/>
              <a:t>α</a:t>
            </a:r>
            <a:r>
              <a:rPr kumimoji="1" lang="ja-JP" altLang="en-US" sz="2400" dirty="0" smtClean="0"/>
              <a:t>の大きな天体が</a:t>
            </a:r>
            <a:r>
              <a:rPr lang="ja-JP" altLang="en-US" sz="2400" dirty="0"/>
              <a:t>多く</a:t>
            </a:r>
            <a:r>
              <a:rPr kumimoji="1" lang="ja-JP" altLang="en-US" sz="2400" dirty="0" smtClean="0"/>
              <a:t>ある</a:t>
            </a:r>
            <a:endParaRPr kumimoji="1" lang="ja-JP" altLang="en-US" sz="2400" dirty="0"/>
          </a:p>
        </p:txBody>
      </p:sp>
      <p:sp>
        <p:nvSpPr>
          <p:cNvPr id="6" name="下矢印 5"/>
          <p:cNvSpPr/>
          <p:nvPr/>
        </p:nvSpPr>
        <p:spPr>
          <a:xfrm>
            <a:off x="6120172" y="3501008"/>
            <a:ext cx="1692188" cy="66132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92080" y="429309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これらの天体を</a:t>
            </a:r>
            <a:endParaRPr kumimoji="1" lang="en-US" altLang="ja-JP" sz="2400" b="1" dirty="0" smtClean="0"/>
          </a:p>
          <a:p>
            <a:pPr algn="ctr"/>
            <a:r>
              <a:rPr kumimoji="1" lang="ja-JP" altLang="en-US" sz="2400" b="1" dirty="0" smtClean="0"/>
              <a:t>分光観測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9792" y="6255513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Yamada in prep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46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観測装置：</a:t>
            </a:r>
            <a:r>
              <a:rPr kumimoji="1" lang="en-US" altLang="ja-JP" sz="2400" dirty="0" smtClean="0"/>
              <a:t>Keck/DEIMOS(Grating 900ZD) </a:t>
            </a:r>
          </a:p>
          <a:p>
            <a:r>
              <a:rPr lang="ja-JP" altLang="en-US" sz="2400" dirty="0" smtClean="0"/>
              <a:t>中心波長</a:t>
            </a:r>
            <a:r>
              <a:rPr lang="en-US" altLang="ja-JP" sz="2400" dirty="0" smtClean="0"/>
              <a:t>:6000Å</a:t>
            </a:r>
            <a:endParaRPr lang="en-US" altLang="ja-JP" sz="2400" dirty="0"/>
          </a:p>
          <a:p>
            <a:r>
              <a:rPr kumimoji="1" lang="ja-JP" altLang="en-US" sz="2400" dirty="0" smtClean="0"/>
              <a:t>観測日</a:t>
            </a:r>
            <a:r>
              <a:rPr kumimoji="1" lang="en-US" altLang="ja-JP" sz="2400" dirty="0" smtClean="0"/>
              <a:t>:2008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7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30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/>
              <a:t>31</a:t>
            </a:r>
            <a:r>
              <a:rPr kumimoji="1" lang="ja-JP" altLang="en-US" sz="2400" dirty="0" smtClean="0"/>
              <a:t>日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積分時間：</a:t>
            </a:r>
            <a:endParaRPr lang="en-US" altLang="ja-JP" sz="2400" dirty="0" smtClean="0"/>
          </a:p>
          <a:p>
            <a:pPr marL="11430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mask11</a:t>
            </a:r>
            <a:r>
              <a:rPr lang="ja-JP" altLang="en-US" sz="2400" dirty="0"/>
              <a:t>→</a:t>
            </a:r>
            <a:r>
              <a:rPr lang="en-US" altLang="ja-JP" sz="2400" dirty="0"/>
              <a:t>4.6</a:t>
            </a:r>
            <a:r>
              <a:rPr lang="ja-JP" altLang="en-US" sz="2400" dirty="0"/>
              <a:t>時間</a:t>
            </a:r>
            <a:endParaRPr lang="en-US" altLang="ja-JP" sz="2400" dirty="0"/>
          </a:p>
          <a:p>
            <a:pPr marL="11430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mask12</a:t>
            </a:r>
            <a:r>
              <a:rPr lang="ja-JP" altLang="en-US" sz="2400" dirty="0"/>
              <a:t>→</a:t>
            </a:r>
            <a:r>
              <a:rPr lang="en-US" altLang="ja-JP" sz="2400" dirty="0"/>
              <a:t>4.6</a:t>
            </a:r>
            <a:r>
              <a:rPr lang="ja-JP" altLang="en-US" sz="2400" dirty="0"/>
              <a:t>時間</a:t>
            </a:r>
            <a:endParaRPr lang="en-US" altLang="ja-JP" sz="2400" dirty="0"/>
          </a:p>
          <a:p>
            <a:pPr marL="11430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mask13</a:t>
            </a:r>
            <a:r>
              <a:rPr lang="ja-JP" altLang="en-US" sz="2400" dirty="0"/>
              <a:t>→</a:t>
            </a:r>
            <a:r>
              <a:rPr lang="en-US" altLang="ja-JP" sz="2400" dirty="0"/>
              <a:t>3.6</a:t>
            </a:r>
            <a:r>
              <a:rPr lang="ja-JP" altLang="en-US" sz="2400" dirty="0"/>
              <a:t>時間</a:t>
            </a:r>
            <a:endParaRPr lang="en-US" altLang="ja-JP" sz="2400" dirty="0"/>
          </a:p>
          <a:p>
            <a:pPr marL="11430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mask14</a:t>
            </a:r>
            <a:r>
              <a:rPr lang="ja-JP" altLang="en-US" sz="2400" dirty="0"/>
              <a:t>→</a:t>
            </a:r>
            <a:r>
              <a:rPr lang="en-US" altLang="ja-JP" sz="2400" dirty="0"/>
              <a:t>1</a:t>
            </a:r>
            <a:r>
              <a:rPr lang="ja-JP" altLang="en-US" sz="2400" dirty="0"/>
              <a:t>時間</a:t>
            </a:r>
          </a:p>
          <a:p>
            <a:r>
              <a:rPr lang="ja-JP" altLang="en-US" sz="2400" dirty="0"/>
              <a:t>解析： </a:t>
            </a:r>
            <a:r>
              <a:rPr lang="en-US" altLang="ja-JP" sz="2400" dirty="0" smtClean="0"/>
              <a:t>pipeline</a:t>
            </a:r>
            <a:r>
              <a:rPr lang="ja-JP" altLang="en-US" sz="2400" dirty="0" smtClean="0"/>
              <a:t>の波長較正</a:t>
            </a:r>
            <a:endParaRPr lang="en-US" altLang="ja-JP" sz="2400" dirty="0" smtClean="0"/>
          </a:p>
          <a:p>
            <a:pPr marL="109728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 の行程を改良した</a:t>
            </a:r>
            <a:endParaRPr lang="en-US" altLang="ja-JP" sz="24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データ詳細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320480" cy="28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観測装置：</a:t>
            </a:r>
            <a:r>
              <a:rPr kumimoji="1" lang="en-US" altLang="ja-JP" sz="2400" dirty="0" smtClean="0"/>
              <a:t>Keck/DEIMOS(Grating 900ZD) </a:t>
            </a:r>
          </a:p>
          <a:p>
            <a:r>
              <a:rPr lang="ja-JP" altLang="en-US" sz="2400" dirty="0" smtClean="0"/>
              <a:t>中心波長</a:t>
            </a:r>
            <a:r>
              <a:rPr lang="en-US" altLang="ja-JP" sz="2400" dirty="0" smtClean="0"/>
              <a:t>:6000Å</a:t>
            </a:r>
            <a:endParaRPr lang="en-US" altLang="ja-JP" sz="2400" dirty="0"/>
          </a:p>
          <a:p>
            <a:r>
              <a:rPr kumimoji="1" lang="ja-JP" altLang="en-US" sz="2400" dirty="0" smtClean="0"/>
              <a:t>観測日</a:t>
            </a:r>
            <a:r>
              <a:rPr kumimoji="1" lang="en-US" altLang="ja-JP" sz="2400" dirty="0" smtClean="0"/>
              <a:t>:2008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7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30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/>
              <a:t>31</a:t>
            </a:r>
            <a:r>
              <a:rPr kumimoji="1" lang="ja-JP" altLang="en-US" sz="2400" dirty="0" smtClean="0"/>
              <a:t>日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積分時間：</a:t>
            </a:r>
            <a:endParaRPr lang="en-US" altLang="ja-JP" sz="2400" dirty="0" smtClean="0"/>
          </a:p>
          <a:p>
            <a:pPr marL="11430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mask11</a:t>
            </a:r>
            <a:r>
              <a:rPr lang="ja-JP" altLang="en-US" sz="2400" dirty="0"/>
              <a:t>→</a:t>
            </a:r>
            <a:r>
              <a:rPr lang="en-US" altLang="ja-JP" sz="2400" dirty="0"/>
              <a:t>4.6</a:t>
            </a:r>
            <a:r>
              <a:rPr lang="ja-JP" altLang="en-US" sz="2400" dirty="0"/>
              <a:t>時間</a:t>
            </a:r>
            <a:endParaRPr lang="en-US" altLang="ja-JP" sz="2400" dirty="0"/>
          </a:p>
          <a:p>
            <a:pPr marL="11430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mask12</a:t>
            </a:r>
            <a:r>
              <a:rPr lang="ja-JP" altLang="en-US" sz="2400" dirty="0"/>
              <a:t>→</a:t>
            </a:r>
            <a:r>
              <a:rPr lang="en-US" altLang="ja-JP" sz="2400" dirty="0"/>
              <a:t>4.6</a:t>
            </a:r>
            <a:r>
              <a:rPr lang="ja-JP" altLang="en-US" sz="2400" dirty="0"/>
              <a:t>時間</a:t>
            </a:r>
            <a:endParaRPr lang="en-US" altLang="ja-JP" sz="2400" dirty="0"/>
          </a:p>
          <a:p>
            <a:pPr marL="11430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mask13</a:t>
            </a:r>
            <a:r>
              <a:rPr lang="ja-JP" altLang="en-US" sz="2400" dirty="0"/>
              <a:t>→</a:t>
            </a:r>
            <a:r>
              <a:rPr lang="en-US" altLang="ja-JP" sz="2400" dirty="0"/>
              <a:t>3.6</a:t>
            </a:r>
            <a:r>
              <a:rPr lang="ja-JP" altLang="en-US" sz="2400" dirty="0"/>
              <a:t>時間</a:t>
            </a:r>
            <a:endParaRPr lang="en-US" altLang="ja-JP" sz="2400" dirty="0"/>
          </a:p>
          <a:p>
            <a:pPr marL="11430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mask14</a:t>
            </a:r>
            <a:r>
              <a:rPr lang="ja-JP" altLang="en-US" sz="2400" dirty="0"/>
              <a:t>→</a:t>
            </a:r>
            <a:r>
              <a:rPr lang="en-US" altLang="ja-JP" sz="2400" dirty="0"/>
              <a:t>1</a:t>
            </a:r>
            <a:r>
              <a:rPr lang="ja-JP" altLang="en-US" sz="2400" dirty="0"/>
              <a:t>時間</a:t>
            </a:r>
          </a:p>
          <a:p>
            <a:r>
              <a:rPr lang="ja-JP" altLang="en-US" sz="2400" dirty="0"/>
              <a:t>解析： </a:t>
            </a:r>
            <a:r>
              <a:rPr lang="en-US" altLang="ja-JP" sz="2400" dirty="0" smtClean="0"/>
              <a:t>pipeline</a:t>
            </a:r>
            <a:r>
              <a:rPr lang="ja-JP" altLang="en-US" sz="2400" dirty="0" smtClean="0"/>
              <a:t>の波長較正</a:t>
            </a:r>
            <a:endParaRPr lang="en-US" altLang="ja-JP" sz="2400" dirty="0" smtClean="0"/>
          </a:p>
          <a:p>
            <a:pPr marL="109728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 の行程を改良した</a:t>
            </a:r>
            <a:endParaRPr lang="en-US" altLang="ja-JP" sz="24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データ詳細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320480" cy="283375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940152" y="5189444"/>
            <a:ext cx="903852" cy="792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6516216" y="3405193"/>
            <a:ext cx="504056" cy="17842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280314" y="3002386"/>
            <a:ext cx="2108110" cy="40011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X</a:t>
            </a:r>
            <a:r>
              <a:rPr kumimoji="1" lang="ja-JP" altLang="en-US" sz="2000" dirty="0" smtClean="0"/>
              <a:t>線観測データ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5435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814</Words>
  <Application>Microsoft Macintosh PowerPoint</Application>
  <PresentationFormat>画面に合わせる (4:3)</PresentationFormat>
  <Paragraphs>177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ホワイト</vt:lpstr>
      <vt:lpstr>SSA22領域の過大なLyα輝線のEWを示すLAEs</vt:lpstr>
      <vt:lpstr>目次</vt:lpstr>
      <vt:lpstr>SSA22領域のLarge EW LAEs</vt:lpstr>
      <vt:lpstr>種族合成モデルにおけるLyα輝線のEW</vt:lpstr>
      <vt:lpstr>Lyα輝線のEWを大きくするその他の要因</vt:lpstr>
      <vt:lpstr>SSA22領域のLAEs</vt:lpstr>
      <vt:lpstr>SSA22領域のLAEsのEW</vt:lpstr>
      <vt:lpstr>データ詳細</vt:lpstr>
      <vt:lpstr>データ詳細</vt:lpstr>
      <vt:lpstr>観測したLarge EW LAEs</vt:lpstr>
      <vt:lpstr>Lyα輝線のprofile</vt:lpstr>
      <vt:lpstr>Lyα輝線のFWHM</vt:lpstr>
      <vt:lpstr>Lyα輝線のFWHM</vt:lpstr>
      <vt:lpstr>その他の輝線の有無</vt:lpstr>
      <vt:lpstr>Lyα輝線が大きくなっている要因</vt:lpstr>
      <vt:lpstr>LEEsの[OIII]5007Å輝線</vt:lpstr>
      <vt:lpstr>LAEsの静止系可視の輝線</vt:lpstr>
      <vt:lpstr>Ks-bandで検出されたLEEs</vt:lpstr>
      <vt:lpstr>LEE77887</vt:lpstr>
      <vt:lpstr>LEE77887の[OIII]5007Å輝線</vt:lpstr>
      <vt:lpstr>LEE77887のΔv(Lyα)</vt:lpstr>
      <vt:lpstr>LEE77887のΔv(Lyα) part2</vt:lpstr>
      <vt:lpstr>LEE77887のSED fitting</vt:lpstr>
      <vt:lpstr>LEE77887のSED fitting part2</vt:lpstr>
      <vt:lpstr>planetary nebula説</vt:lpstr>
      <vt:lpstr>まとめ</vt:lpstr>
      <vt:lpstr>Iwata et al. 2009</vt:lpstr>
    </vt:vector>
  </TitlesOfParts>
  <Company>東北大学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SSA22領域の過大なLyα輝線のEWを示すLAEs</dc:title>
  <dc:creator>大塚 拓也</dc:creator>
  <cp:lastModifiedBy>大塚 拓也</cp:lastModifiedBy>
  <cp:revision>88</cp:revision>
  <cp:lastPrinted>2015-06-04T06:28:46Z</cp:lastPrinted>
  <dcterms:created xsi:type="dcterms:W3CDTF">2015-05-15T10:18:40Z</dcterms:created>
  <dcterms:modified xsi:type="dcterms:W3CDTF">2015-06-04T08:36:07Z</dcterms:modified>
</cp:coreProperties>
</file>