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92" r:id="rId5"/>
    <p:sldId id="261" r:id="rId6"/>
    <p:sldId id="262" r:id="rId7"/>
    <p:sldId id="283" r:id="rId8"/>
    <p:sldId id="290" r:id="rId9"/>
    <p:sldId id="280" r:id="rId10"/>
    <p:sldId id="281" r:id="rId11"/>
    <p:sldId id="291" r:id="rId12"/>
    <p:sldId id="284" r:id="rId13"/>
    <p:sldId id="293" r:id="rId14"/>
    <p:sldId id="294" r:id="rId15"/>
    <p:sldId id="295" r:id="rId16"/>
    <p:sldId id="296" r:id="rId17"/>
    <p:sldId id="297" r:id="rId18"/>
    <p:sldId id="285" r:id="rId19"/>
    <p:sldId id="286" r:id="rId20"/>
    <p:sldId id="288" r:id="rId21"/>
    <p:sldId id="289" r:id="rId2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C504225-C265-8340-9642-16A66DAB7DB9}">
          <p14:sldIdLst>
            <p14:sldId id="256"/>
            <p14:sldId id="258"/>
            <p14:sldId id="259"/>
            <p14:sldId id="292"/>
            <p14:sldId id="261"/>
            <p14:sldId id="262"/>
            <p14:sldId id="283"/>
            <p14:sldId id="290"/>
            <p14:sldId id="280"/>
            <p14:sldId id="281"/>
            <p14:sldId id="291"/>
            <p14:sldId id="284"/>
            <p14:sldId id="293"/>
            <p14:sldId id="294"/>
            <p14:sldId id="295"/>
            <p14:sldId id="296"/>
            <p14:sldId id="297"/>
            <p14:sldId id="285"/>
            <p14:sldId id="286"/>
            <p14:sldId id="288"/>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94660"/>
  </p:normalViewPr>
  <p:slideViewPr>
    <p:cSldViewPr snapToGrid="0" snapToObjects="1">
      <p:cViewPr>
        <p:scale>
          <a:sx n="80" d="100"/>
          <a:sy n="80" d="100"/>
        </p:scale>
        <p:origin x="-96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55C14EA-001B-6D43-9943-AC2010DD23F3}" type="datetimeFigureOut">
              <a:rPr kumimoji="1" lang="ja-JP" altLang="en-US" smtClean="0"/>
              <a:t>2014/06/05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09DE03-A026-CB47-9145-941BDC6BB633}"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355C14EA-001B-6D43-9943-AC2010DD23F3}" type="datetimeFigureOut">
              <a:rPr kumimoji="1" lang="ja-JP" altLang="en-US" smtClean="0"/>
              <a:t>2014/06/05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09DE03-A026-CB47-9145-941BDC6BB63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55C14EA-001B-6D43-9943-AC2010DD23F3}" type="datetimeFigureOut">
              <a:rPr kumimoji="1" lang="ja-JP" altLang="en-US" smtClean="0"/>
              <a:t>2014/06/05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09DE03-A026-CB47-9145-941BDC6BB633}"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355C14EA-001B-6D43-9943-AC2010DD23F3}" type="datetimeFigureOut">
              <a:rPr kumimoji="1" lang="ja-JP" altLang="en-US" smtClean="0"/>
              <a:t>2014/06/05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09DE03-A026-CB47-9145-941BDC6BB633}"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55C14EA-001B-6D43-9943-AC2010DD23F3}" type="datetimeFigureOut">
              <a:rPr kumimoji="1" lang="ja-JP" altLang="en-US" smtClean="0"/>
              <a:t>2014/06/05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09DE03-A026-CB47-9145-941BDC6BB633}"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55C14EA-001B-6D43-9943-AC2010DD23F3}" type="datetimeFigureOut">
              <a:rPr kumimoji="1" lang="ja-JP" altLang="en-US" smtClean="0"/>
              <a:t>2014/06/05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09DE03-A026-CB47-9145-941BDC6BB633}"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55C14EA-001B-6D43-9943-AC2010DD23F3}" type="datetimeFigureOut">
              <a:rPr kumimoji="1" lang="ja-JP" altLang="en-US" smtClean="0"/>
              <a:t>2014/06/05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309DE03-A026-CB47-9145-941BDC6BB633}"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355C14EA-001B-6D43-9943-AC2010DD23F3}" type="datetimeFigureOut">
              <a:rPr kumimoji="1" lang="ja-JP" altLang="en-US" smtClean="0"/>
              <a:t>2014/06/05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309DE03-A026-CB47-9145-941BDC6BB63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C14EA-001B-6D43-9943-AC2010DD23F3}" type="datetimeFigureOut">
              <a:rPr kumimoji="1" lang="ja-JP" altLang="en-US" smtClean="0"/>
              <a:t>2014/06/05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309DE03-A026-CB47-9145-941BDC6BB633}"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55C14EA-001B-6D43-9943-AC2010DD23F3}" type="datetimeFigureOut">
              <a:rPr kumimoji="1" lang="ja-JP" altLang="en-US" smtClean="0"/>
              <a:t>2014/06/05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09DE03-A026-CB47-9145-941BDC6BB633}"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55C14EA-001B-6D43-9943-AC2010DD23F3}" type="datetimeFigureOut">
              <a:rPr kumimoji="1" lang="ja-JP" altLang="en-US" smtClean="0"/>
              <a:t>2014/06/05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09DE03-A026-CB47-9145-941BDC6BB633}"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4949" y="279400"/>
            <a:ext cx="8766175" cy="990600"/>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457200" y="1270000"/>
            <a:ext cx="8229600" cy="5206999"/>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55C14EA-001B-6D43-9943-AC2010DD23F3}" type="datetimeFigureOut">
              <a:rPr kumimoji="1" lang="ja-JP" altLang="en-US" smtClean="0"/>
              <a:t>2014/06/05</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309DE03-A026-CB47-9145-941BDC6BB63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6.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4400" dirty="0"/>
              <a:t>可視・近赤外線分光で探る遠方銀河の星形成フィードバック</a:t>
            </a:r>
            <a:endParaRPr kumimoji="1" lang="ja-JP" altLang="en-US" sz="4400" dirty="0"/>
          </a:p>
        </p:txBody>
      </p:sp>
      <p:sp>
        <p:nvSpPr>
          <p:cNvPr id="3" name="サブタイトル 2"/>
          <p:cNvSpPr>
            <a:spLocks noGrp="1"/>
          </p:cNvSpPr>
          <p:nvPr>
            <p:ph type="subTitle" idx="1"/>
          </p:nvPr>
        </p:nvSpPr>
        <p:spPr>
          <a:xfrm>
            <a:off x="685800" y="3505200"/>
            <a:ext cx="7848600" cy="1752600"/>
          </a:xfrm>
        </p:spPr>
        <p:txBody>
          <a:bodyPr/>
          <a:lstStyle/>
          <a:p>
            <a:r>
              <a:rPr lang="ja-JP" altLang="en-US" dirty="0" smtClean="0"/>
              <a:t>東大物理</a:t>
            </a:r>
            <a:r>
              <a:rPr lang="en-US" altLang="ja-JP" dirty="0" smtClean="0"/>
              <a:t>M1</a:t>
            </a:r>
            <a:r>
              <a:rPr lang="ja-JP" altLang="en-US" dirty="0" smtClean="0"/>
              <a:t>　　大内研　播金優一</a:t>
            </a:r>
            <a:endParaRPr lang="en-US" altLang="ja-JP" dirty="0" smtClean="0"/>
          </a:p>
          <a:p>
            <a:r>
              <a:rPr lang="ja-JP" altLang="en-US" dirty="0" smtClean="0"/>
              <a:t>共同研究者：</a:t>
            </a:r>
            <a:r>
              <a:rPr lang="ja-JP" altLang="ja-JP" dirty="0"/>
              <a:t>大内正己、</a:t>
            </a:r>
            <a:r>
              <a:rPr lang="en-US" altLang="ja-JP" dirty="0" err="1"/>
              <a:t>Suraphong</a:t>
            </a:r>
            <a:r>
              <a:rPr lang="en-US" altLang="ja-JP" dirty="0"/>
              <a:t> Yuma</a:t>
            </a:r>
            <a:r>
              <a:rPr lang="ja-JP" altLang="ja-JP" dirty="0"/>
              <a:t>、</a:t>
            </a:r>
            <a:r>
              <a:rPr lang="en-US" altLang="ja-JP" dirty="0"/>
              <a:t>Michael Rauch</a:t>
            </a:r>
            <a:r>
              <a:rPr lang="ja-JP" altLang="ja-JP" dirty="0"/>
              <a:t>、</a:t>
            </a:r>
            <a:r>
              <a:rPr lang="ja-JP" altLang="ja-JP" dirty="0" smtClean="0"/>
              <a:t>中島王彦</a:t>
            </a:r>
            <a:r>
              <a:rPr lang="ja-JP" altLang="en-US" dirty="0" smtClean="0"/>
              <a:t>、小野宜昭</a:t>
            </a:r>
            <a:endParaRPr lang="en-US" altLang="ja-JP" dirty="0" smtClean="0"/>
          </a:p>
        </p:txBody>
      </p:sp>
    </p:spTree>
    <p:extLst>
      <p:ext uri="{BB962C8B-B14F-4D97-AF65-F5344CB8AC3E}">
        <p14:creationId xmlns:p14="http://schemas.microsoft.com/office/powerpoint/2010/main" val="32743829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oiii5007.eps"/>
          <p:cNvPicPr>
            <a:picLocks noChangeAspect="1"/>
          </p:cNvPicPr>
          <p:nvPr/>
        </p:nvPicPr>
        <p:blipFill rotWithShape="1">
          <a:blip r:embed="rId2">
            <a:extLst>
              <a:ext uri="{28A0092B-C50C-407E-A947-70E740481C1C}">
                <a14:useLocalDpi xmlns:a14="http://schemas.microsoft.com/office/drawing/2010/main" val="0"/>
              </a:ext>
            </a:extLst>
          </a:blip>
          <a:srcRect l="12499" r="3426"/>
          <a:stretch/>
        </p:blipFill>
        <p:spPr>
          <a:xfrm>
            <a:off x="5936936" y="282203"/>
            <a:ext cx="3095933" cy="3051547"/>
          </a:xfrm>
          <a:prstGeom prst="rect">
            <a:avLst/>
          </a:prstGeom>
        </p:spPr>
      </p:pic>
      <p:sp>
        <p:nvSpPr>
          <p:cNvPr id="2" name="タイトル 1"/>
          <p:cNvSpPr>
            <a:spLocks noGrp="1"/>
          </p:cNvSpPr>
          <p:nvPr>
            <p:ph type="title"/>
          </p:nvPr>
        </p:nvSpPr>
        <p:spPr/>
        <p:txBody>
          <a:bodyPr/>
          <a:lstStyle/>
          <a:p>
            <a:r>
              <a:rPr kumimoji="1" lang="en-US" altLang="ja-JP" dirty="0" smtClean="0"/>
              <a:t>OIIB10</a:t>
            </a:r>
            <a:r>
              <a:rPr kumimoji="1" lang="ja-JP" altLang="en-US" dirty="0" smtClean="0"/>
              <a:t>とは何者か？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a:t>
            </a:r>
            <a:r>
              <a:rPr kumimoji="1" lang="ja-JP" altLang="en-US" dirty="0" smtClean="0"/>
              <a:t>成分のプロファイルが観測</a:t>
            </a:r>
            <a:r>
              <a:rPr kumimoji="1" lang="ja-JP" altLang="en-US" dirty="0" smtClean="0"/>
              <a:t>された</a:t>
            </a:r>
            <a:endParaRPr lang="en-US" altLang="ja-JP" dirty="0" smtClean="0"/>
          </a:p>
          <a:p>
            <a:pPr marL="0" indent="0">
              <a:buNone/>
            </a:pPr>
            <a:r>
              <a:rPr lang="en-US" altLang="ja-JP" dirty="0" smtClean="0"/>
              <a:t>1. </a:t>
            </a:r>
            <a:r>
              <a:rPr lang="ja-JP" altLang="en-US" dirty="0" smtClean="0"/>
              <a:t>片方</a:t>
            </a:r>
            <a:r>
              <a:rPr lang="ja-JP" altLang="en-US" dirty="0" smtClean="0"/>
              <a:t>の</a:t>
            </a:r>
            <a:r>
              <a:rPr lang="ja-JP" altLang="en-US" dirty="0" smtClean="0"/>
              <a:t>成分がアウトフロー</a:t>
            </a:r>
            <a:endParaRPr lang="en-US" altLang="ja-JP" dirty="0"/>
          </a:p>
          <a:p>
            <a:pPr lvl="1"/>
            <a:r>
              <a:rPr kumimoji="1" lang="ja-JP" altLang="en-US" dirty="0" smtClean="0"/>
              <a:t>アウトフロー</a:t>
            </a:r>
            <a:r>
              <a:rPr kumimoji="1" lang="ja-JP" altLang="en-US" dirty="0" smtClean="0"/>
              <a:t>速度は</a:t>
            </a:r>
            <a:r>
              <a:rPr kumimoji="1" lang="en-US" altLang="ja-JP" dirty="0" smtClean="0"/>
              <a:t>160-390 or 0-180 </a:t>
            </a:r>
            <a:r>
              <a:rPr kumimoji="1" lang="en-US" altLang="ja-JP" dirty="0" smtClean="0"/>
              <a:t>km/</a:t>
            </a:r>
            <a:r>
              <a:rPr kumimoji="1" lang="en-US" altLang="ja-JP" dirty="0" smtClean="0"/>
              <a:t>s</a:t>
            </a:r>
            <a:endParaRPr lang="en-US" altLang="ja-JP" dirty="0"/>
          </a:p>
          <a:p>
            <a:pPr marL="0" indent="0">
              <a:buNone/>
            </a:pPr>
            <a:r>
              <a:rPr kumimoji="1" lang="en-US" altLang="ja-JP" dirty="0" smtClean="0"/>
              <a:t>2. Merger </a:t>
            </a:r>
            <a:r>
              <a:rPr kumimoji="1" lang="en-US" altLang="ja-JP" dirty="0" smtClean="0"/>
              <a:t>galaxy </a:t>
            </a:r>
            <a:r>
              <a:rPr kumimoji="1" lang="ja-JP" altLang="en-US" dirty="0" smtClean="0"/>
              <a:t>である</a:t>
            </a:r>
            <a:endParaRPr lang="en-US" altLang="ja-JP" dirty="0" smtClean="0"/>
          </a:p>
          <a:p>
            <a:pPr marL="0" indent="0">
              <a:buNone/>
            </a:pPr>
            <a:r>
              <a:rPr lang="en-US" altLang="ja-JP" dirty="0" smtClean="0"/>
              <a:t>3. Two </a:t>
            </a:r>
            <a:r>
              <a:rPr lang="en-US" altLang="ja-JP" dirty="0" err="1" smtClean="0"/>
              <a:t>starforming</a:t>
            </a:r>
            <a:r>
              <a:rPr lang="en-US" altLang="ja-JP" dirty="0" smtClean="0"/>
              <a:t> regions </a:t>
            </a:r>
            <a:r>
              <a:rPr lang="ja-JP" altLang="en-US" dirty="0" smtClean="0"/>
              <a:t>の</a:t>
            </a:r>
            <a:r>
              <a:rPr lang="en-US" altLang="ja-JP" dirty="0" smtClean="0"/>
              <a:t> rotation </a:t>
            </a:r>
            <a:r>
              <a:rPr lang="ja-JP" altLang="en-US" dirty="0" smtClean="0"/>
              <a:t>か</a:t>
            </a:r>
            <a:r>
              <a:rPr lang="en-US" altLang="ja-JP" dirty="0" smtClean="0"/>
              <a:t> </a:t>
            </a:r>
            <a:r>
              <a:rPr lang="en-US" altLang="ja-JP" dirty="0" err="1" smtClean="0"/>
              <a:t>infall</a:t>
            </a:r>
            <a:endParaRPr lang="en-US" altLang="ja-JP" dirty="0" smtClean="0"/>
          </a:p>
          <a:p>
            <a:endParaRPr lang="en-US" altLang="ja-JP" dirty="0"/>
          </a:p>
          <a:p>
            <a:r>
              <a:rPr lang="en-US" altLang="ja-JP" dirty="0" smtClean="0"/>
              <a:t>Dusty starburst galaxy</a:t>
            </a:r>
            <a:r>
              <a:rPr lang="ja-JP" altLang="en-US" dirty="0" smtClean="0"/>
              <a:t>である</a:t>
            </a:r>
            <a:endParaRPr lang="en-US" altLang="ja-JP" dirty="0" smtClean="0"/>
          </a:p>
          <a:p>
            <a:endParaRPr lang="en-US" altLang="ja-JP" dirty="0"/>
          </a:p>
          <a:p>
            <a:r>
              <a:rPr lang="ja-JP" altLang="en-US" dirty="0" smtClean="0"/>
              <a:t>高い</a:t>
            </a:r>
            <a:r>
              <a:rPr lang="en-US" altLang="ja-JP" dirty="0" smtClean="0"/>
              <a:t>ionization parameter</a:t>
            </a:r>
            <a:r>
              <a:rPr lang="ja-JP" altLang="en-US" dirty="0" smtClean="0"/>
              <a:t>と</a:t>
            </a:r>
            <a:r>
              <a:rPr lang="en-US" altLang="ja-JP" dirty="0" err="1" smtClean="0"/>
              <a:t>metallicity</a:t>
            </a:r>
            <a:endParaRPr lang="en-US" altLang="ja-JP" dirty="0" smtClean="0"/>
          </a:p>
          <a:p>
            <a:endParaRPr kumimoji="1" lang="en-US" altLang="ja-JP" dirty="0"/>
          </a:p>
          <a:p>
            <a:endParaRPr kumimoji="1" lang="ja-JP" altLang="en-US" dirty="0"/>
          </a:p>
        </p:txBody>
      </p:sp>
      <p:pic>
        <p:nvPicPr>
          <p:cNvPr id="8" name="図 7" descr="SED.eps"/>
          <p:cNvPicPr>
            <a:picLocks noChangeAspect="1"/>
          </p:cNvPicPr>
          <p:nvPr/>
        </p:nvPicPr>
        <p:blipFill rotWithShape="1">
          <a:blip r:embed="rId3">
            <a:extLst>
              <a:ext uri="{28A0092B-C50C-407E-A947-70E740481C1C}">
                <a14:useLocalDpi xmlns:a14="http://schemas.microsoft.com/office/drawing/2010/main" val="0"/>
              </a:ext>
            </a:extLst>
          </a:blip>
          <a:srcRect l="7697" t="6887" r="6077" b="6887"/>
          <a:stretch/>
        </p:blipFill>
        <p:spPr>
          <a:xfrm>
            <a:off x="5936936" y="3559463"/>
            <a:ext cx="2917536" cy="2917536"/>
          </a:xfrm>
          <a:prstGeom prst="rect">
            <a:avLst/>
          </a:prstGeom>
        </p:spPr>
      </p:pic>
      <p:pic>
        <p:nvPicPr>
          <p:cNvPr id="9" name="図 8" descr="スクリーンショット 2014-05-17 17.49.50.png"/>
          <p:cNvPicPr>
            <a:picLocks noChangeAspect="1"/>
          </p:cNvPicPr>
          <p:nvPr/>
        </p:nvPicPr>
        <p:blipFill rotWithShape="1">
          <a:blip r:embed="rId4">
            <a:extLst>
              <a:ext uri="{28A0092B-C50C-407E-A947-70E740481C1C}">
                <a14:useLocalDpi xmlns:a14="http://schemas.microsoft.com/office/drawing/2010/main" val="0"/>
              </a:ext>
            </a:extLst>
          </a:blip>
          <a:srcRect t="4424" r="43017" b="-1"/>
          <a:stretch/>
        </p:blipFill>
        <p:spPr>
          <a:xfrm>
            <a:off x="1000126" y="5264725"/>
            <a:ext cx="4857750" cy="402992"/>
          </a:xfrm>
          <a:prstGeom prst="rect">
            <a:avLst/>
          </a:prstGeom>
        </p:spPr>
      </p:pic>
      <p:pic>
        <p:nvPicPr>
          <p:cNvPr id="10" name="図 9" descr="スクリーンショット 2014-05-17 17.49.50.png"/>
          <p:cNvPicPr>
            <a:picLocks noChangeAspect="1"/>
          </p:cNvPicPr>
          <p:nvPr/>
        </p:nvPicPr>
        <p:blipFill rotWithShape="1">
          <a:blip r:embed="rId4">
            <a:extLst>
              <a:ext uri="{28A0092B-C50C-407E-A947-70E740481C1C}">
                <a14:useLocalDpi xmlns:a14="http://schemas.microsoft.com/office/drawing/2010/main" val="0"/>
              </a:ext>
            </a:extLst>
          </a:blip>
          <a:srcRect l="56983" t="7798"/>
          <a:stretch/>
        </p:blipFill>
        <p:spPr>
          <a:xfrm>
            <a:off x="619126" y="5683592"/>
            <a:ext cx="3667125" cy="388766"/>
          </a:xfrm>
          <a:prstGeom prst="rect">
            <a:avLst/>
          </a:prstGeom>
        </p:spPr>
      </p:pic>
    </p:spTree>
    <p:extLst>
      <p:ext uri="{BB962C8B-B14F-4D97-AF65-F5344CB8AC3E}">
        <p14:creationId xmlns:p14="http://schemas.microsoft.com/office/powerpoint/2010/main" val="617144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[OII] </a:t>
            </a:r>
            <a:r>
              <a:rPr kumimoji="1" lang="ja-JP" altLang="en-US" dirty="0" smtClean="0"/>
              <a:t>が空間的に広がっている</a:t>
            </a:r>
            <a:r>
              <a:rPr kumimoji="1" lang="en-US" altLang="ja-JP" dirty="0" smtClean="0"/>
              <a:t>OIIB10</a:t>
            </a:r>
            <a:r>
              <a:rPr lang="ja-JP" altLang="en-US" dirty="0" smtClean="0"/>
              <a:t>を可視・近赤外</a:t>
            </a:r>
            <a:r>
              <a:rPr lang="ja-JP" altLang="en-US" dirty="0" smtClean="0"/>
              <a:t>分光</a:t>
            </a:r>
            <a:endParaRPr lang="en-US" altLang="ja-JP" dirty="0" smtClean="0"/>
          </a:p>
          <a:p>
            <a:r>
              <a:rPr lang="en-US" altLang="ja-JP" dirty="0" err="1" smtClean="0"/>
              <a:t>Blueshift</a:t>
            </a:r>
            <a:r>
              <a:rPr lang="ja-JP" altLang="en-US" dirty="0" smtClean="0"/>
              <a:t>した</a:t>
            </a:r>
            <a:r>
              <a:rPr lang="ja-JP" altLang="en-US" dirty="0"/>
              <a:t>吸収</a:t>
            </a:r>
            <a:r>
              <a:rPr lang="ja-JP" altLang="en-US" dirty="0" smtClean="0"/>
              <a:t>線</a:t>
            </a:r>
            <a:r>
              <a:rPr lang="en-US" altLang="ja-JP" dirty="0" smtClean="0"/>
              <a:t> -&gt; </a:t>
            </a:r>
            <a:r>
              <a:rPr lang="ja-JP" altLang="en-US" dirty="0" smtClean="0"/>
              <a:t>アウトフロー（</a:t>
            </a:r>
            <a:r>
              <a:rPr lang="en-US" altLang="ja-JP" dirty="0" smtClean="0"/>
              <a:t>80-260 km/s</a:t>
            </a:r>
            <a:r>
              <a:rPr lang="ja-JP" altLang="en-US" dirty="0" smtClean="0"/>
              <a:t>）</a:t>
            </a:r>
            <a:endParaRPr lang="en-US" altLang="ja-JP" dirty="0" smtClean="0"/>
          </a:p>
          <a:p>
            <a:r>
              <a:rPr lang="ja-JP" altLang="en-US" dirty="0" smtClean="0"/>
              <a:t>アウトフローガスの一部は</a:t>
            </a:r>
            <a:r>
              <a:rPr lang="en-US" altLang="ja-JP" dirty="0" smtClean="0"/>
              <a:t>OIIB10</a:t>
            </a:r>
            <a:r>
              <a:rPr lang="ja-JP" altLang="en-US" dirty="0" smtClean="0"/>
              <a:t>を抜け出す。星形成</a:t>
            </a:r>
            <a:r>
              <a:rPr lang="ja-JP" altLang="en-US" dirty="0" smtClean="0"/>
              <a:t>抑制</a:t>
            </a:r>
            <a:r>
              <a:rPr lang="en-US" altLang="ja-JP" dirty="0" smtClean="0"/>
              <a:t>?</a:t>
            </a:r>
            <a:endParaRPr lang="en-US" altLang="ja-JP" dirty="0" smtClean="0"/>
          </a:p>
          <a:p>
            <a:r>
              <a:rPr lang="en-US" altLang="ja-JP" dirty="0" smtClean="0"/>
              <a:t>AGN</a:t>
            </a:r>
            <a:r>
              <a:rPr lang="ja-JP" altLang="en-US" dirty="0" smtClean="0"/>
              <a:t>と星形成活動がアウトフローを起こしている</a:t>
            </a:r>
            <a:endParaRPr lang="en-US" altLang="ja-JP" dirty="0" smtClean="0"/>
          </a:p>
          <a:p>
            <a:endParaRPr kumimoji="1" lang="ja-JP" altLang="en-US" dirty="0"/>
          </a:p>
        </p:txBody>
      </p:sp>
      <p:pic>
        <p:nvPicPr>
          <p:cNvPr id="5" name="図 4" descr="MgII.eps"/>
          <p:cNvPicPr>
            <a:picLocks noChangeAspect="1"/>
          </p:cNvPicPr>
          <p:nvPr/>
        </p:nvPicPr>
        <p:blipFill rotWithShape="1">
          <a:blip r:embed="rId2">
            <a:extLst>
              <a:ext uri="{28A0092B-C50C-407E-A947-70E740481C1C}">
                <a14:useLocalDpi xmlns:a14="http://schemas.microsoft.com/office/drawing/2010/main" val="0"/>
              </a:ext>
            </a:extLst>
          </a:blip>
          <a:srcRect l="13126" r="4225"/>
          <a:stretch/>
        </p:blipFill>
        <p:spPr>
          <a:xfrm>
            <a:off x="234949" y="4729573"/>
            <a:ext cx="2367414" cy="2128428"/>
          </a:xfrm>
          <a:prstGeom prst="rect">
            <a:avLst/>
          </a:prstGeom>
        </p:spPr>
      </p:pic>
      <p:pic>
        <p:nvPicPr>
          <p:cNvPr id="6" name="図 5" descr="FeII.eps"/>
          <p:cNvPicPr>
            <a:picLocks noChangeAspect="1"/>
          </p:cNvPicPr>
          <p:nvPr/>
        </p:nvPicPr>
        <p:blipFill rotWithShape="1">
          <a:blip r:embed="rId3">
            <a:extLst>
              <a:ext uri="{28A0092B-C50C-407E-A947-70E740481C1C}">
                <a14:useLocalDpi xmlns:a14="http://schemas.microsoft.com/office/drawing/2010/main" val="0"/>
              </a:ext>
            </a:extLst>
          </a:blip>
          <a:srcRect l="13243" r="4042"/>
          <a:stretch/>
        </p:blipFill>
        <p:spPr>
          <a:xfrm>
            <a:off x="2647196" y="4729573"/>
            <a:ext cx="2369303" cy="2128428"/>
          </a:xfrm>
          <a:prstGeom prst="rect">
            <a:avLst/>
          </a:prstGeom>
        </p:spPr>
      </p:pic>
      <p:pic>
        <p:nvPicPr>
          <p:cNvPr id="4" name="図 3" descr="スクリーンショット 2014-06-05 19.50.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49" y="3048980"/>
            <a:ext cx="3796709" cy="1808769"/>
          </a:xfrm>
          <a:prstGeom prst="rect">
            <a:avLst/>
          </a:prstGeom>
        </p:spPr>
      </p:pic>
      <p:pic>
        <p:nvPicPr>
          <p:cNvPr id="7" name="図 6" descr="BPT.png"/>
          <p:cNvPicPr>
            <a:picLocks noChangeAspect="1"/>
          </p:cNvPicPr>
          <p:nvPr/>
        </p:nvPicPr>
        <p:blipFill rotWithShape="1">
          <a:blip r:embed="rId5">
            <a:extLst>
              <a:ext uri="{28A0092B-C50C-407E-A947-70E740481C1C}">
                <a14:useLocalDpi xmlns:a14="http://schemas.microsoft.com/office/drawing/2010/main" val="0"/>
              </a:ext>
            </a:extLst>
          </a:blip>
          <a:srcRect l="3480" t="7422" r="6512" b="7684"/>
          <a:stretch/>
        </p:blipFill>
        <p:spPr>
          <a:xfrm>
            <a:off x="4993957" y="3103986"/>
            <a:ext cx="1983839" cy="1871120"/>
          </a:xfrm>
          <a:prstGeom prst="rect">
            <a:avLst/>
          </a:prstGeom>
        </p:spPr>
      </p:pic>
      <p:pic>
        <p:nvPicPr>
          <p:cNvPr id="8" name="図 7" descr="CEx.png"/>
          <p:cNvPicPr>
            <a:picLocks noChangeAspect="1"/>
          </p:cNvPicPr>
          <p:nvPr/>
        </p:nvPicPr>
        <p:blipFill rotWithShape="1">
          <a:blip r:embed="rId6">
            <a:extLst>
              <a:ext uri="{28A0092B-C50C-407E-A947-70E740481C1C}">
                <a14:useLocalDpi xmlns:a14="http://schemas.microsoft.com/office/drawing/2010/main" val="0"/>
              </a:ext>
            </a:extLst>
          </a:blip>
          <a:srcRect l="3612" t="7841" r="5699" b="6241"/>
          <a:stretch/>
        </p:blipFill>
        <p:spPr>
          <a:xfrm>
            <a:off x="7009693" y="4972697"/>
            <a:ext cx="1896581" cy="1893664"/>
          </a:xfrm>
          <a:prstGeom prst="rect">
            <a:avLst/>
          </a:prstGeom>
        </p:spPr>
      </p:pic>
      <p:pic>
        <p:nvPicPr>
          <p:cNvPr id="9" name="図 8" descr="Blue.png"/>
          <p:cNvPicPr>
            <a:picLocks noChangeAspect="1"/>
          </p:cNvPicPr>
          <p:nvPr/>
        </p:nvPicPr>
        <p:blipFill rotWithShape="1">
          <a:blip r:embed="rId7">
            <a:extLst>
              <a:ext uri="{28A0092B-C50C-407E-A947-70E740481C1C}">
                <a14:useLocalDpi xmlns:a14="http://schemas.microsoft.com/office/drawing/2010/main" val="0"/>
              </a:ext>
            </a:extLst>
          </a:blip>
          <a:srcRect l="2981" t="7579" r="5988" b="6505"/>
          <a:stretch/>
        </p:blipFill>
        <p:spPr>
          <a:xfrm>
            <a:off x="4993957" y="4972698"/>
            <a:ext cx="2006382" cy="1893663"/>
          </a:xfrm>
          <a:prstGeom prst="rect">
            <a:avLst/>
          </a:prstGeom>
        </p:spPr>
      </p:pic>
      <p:pic>
        <p:nvPicPr>
          <p:cNvPr id="10" name="図 9" descr="MEx.png"/>
          <p:cNvPicPr>
            <a:picLocks noChangeAspect="1"/>
          </p:cNvPicPr>
          <p:nvPr/>
        </p:nvPicPr>
        <p:blipFill rotWithShape="1">
          <a:blip r:embed="rId8">
            <a:extLst>
              <a:ext uri="{28A0092B-C50C-407E-A947-70E740481C1C}">
                <a14:useLocalDpi xmlns:a14="http://schemas.microsoft.com/office/drawing/2010/main" val="0"/>
              </a:ext>
            </a:extLst>
          </a:blip>
          <a:srcRect l="3755" t="7684" r="8282" b="7081"/>
          <a:stretch/>
        </p:blipFill>
        <p:spPr>
          <a:xfrm>
            <a:off x="6944982" y="3112347"/>
            <a:ext cx="1938751" cy="1878634"/>
          </a:xfrm>
          <a:prstGeom prst="rect">
            <a:avLst/>
          </a:prstGeom>
        </p:spPr>
      </p:pic>
    </p:spTree>
    <p:extLst>
      <p:ext uri="{BB962C8B-B14F-4D97-AF65-F5344CB8AC3E}">
        <p14:creationId xmlns:p14="http://schemas.microsoft.com/office/powerpoint/2010/main" val="28959225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図 10" descr="スクリーンショット 2014-05-23 10.39.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848" y="5989291"/>
            <a:ext cx="5788526" cy="868709"/>
          </a:xfrm>
          <a:prstGeom prst="rect">
            <a:avLst/>
          </a:prstGeom>
        </p:spPr>
      </p:pic>
      <p:sp>
        <p:nvSpPr>
          <p:cNvPr id="2" name="タイトル 1"/>
          <p:cNvSpPr>
            <a:spLocks noGrp="1"/>
          </p:cNvSpPr>
          <p:nvPr>
            <p:ph type="title"/>
          </p:nvPr>
        </p:nvSpPr>
        <p:spPr/>
        <p:txBody>
          <a:bodyPr/>
          <a:lstStyle/>
          <a:p>
            <a:r>
              <a:rPr kumimoji="1" lang="en-US" altLang="ja-JP" dirty="0" smtClean="0"/>
              <a:t>Mass loss rate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MgII</a:t>
            </a:r>
            <a:r>
              <a:rPr kumimoji="1" lang="en-US" altLang="ja-JP" dirty="0" smtClean="0"/>
              <a:t> doublet </a:t>
            </a:r>
            <a:r>
              <a:rPr kumimoji="1" lang="ja-JP" altLang="en-US" dirty="0" smtClean="0"/>
              <a:t>の輝線比から、</a:t>
            </a:r>
            <a:r>
              <a:rPr kumimoji="1" lang="en-US" altLang="ja-JP" dirty="0" smtClean="0"/>
              <a:t>optical depth</a:t>
            </a:r>
            <a:r>
              <a:rPr kumimoji="1" lang="ja-JP" altLang="en-US" dirty="0" smtClean="0"/>
              <a:t>が分かる</a:t>
            </a:r>
            <a:endParaRPr lang="en-US" altLang="ja-JP" dirty="0"/>
          </a:p>
          <a:p>
            <a:pPr marL="0" indent="0">
              <a:buNone/>
            </a:pPr>
            <a:r>
              <a:rPr lang="ja-JP" altLang="ja-JP" dirty="0"/>
              <a:t>　</a:t>
            </a:r>
            <a:r>
              <a:rPr lang="ja-JP" altLang="en-US" dirty="0" smtClean="0"/>
              <a:t>　　　　　　　　　　　　　　</a:t>
            </a:r>
            <a:r>
              <a:rPr lang="en-US" altLang="ja-JP" dirty="0" smtClean="0"/>
              <a:t>=                          =</a:t>
            </a:r>
            <a:endParaRPr lang="en-US" altLang="ja-JP" dirty="0"/>
          </a:p>
          <a:p>
            <a:endParaRPr kumimoji="1" lang="en-US" altLang="ja-JP" dirty="0" smtClean="0"/>
          </a:p>
          <a:p>
            <a:endParaRPr lang="en-US" altLang="ja-JP" dirty="0"/>
          </a:p>
          <a:p>
            <a:r>
              <a:rPr lang="en-US" altLang="ja-JP" dirty="0" smtClean="0"/>
              <a:t>Column density</a:t>
            </a:r>
            <a:r>
              <a:rPr lang="ja-JP" altLang="en-US" dirty="0" smtClean="0"/>
              <a:t>がわかる</a:t>
            </a: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r>
              <a:rPr lang="en-US" altLang="ja-JP" dirty="0" smtClean="0"/>
              <a:t>Mass loss rate</a:t>
            </a:r>
            <a:r>
              <a:rPr lang="ja-JP" altLang="en-US" dirty="0" smtClean="0"/>
              <a:t>がわかる</a:t>
            </a:r>
            <a:endParaRPr kumimoji="1" lang="en-US" altLang="ja-JP" dirty="0" smtClean="0"/>
          </a:p>
          <a:p>
            <a:endParaRPr lang="en-US" altLang="ja-JP" dirty="0" smtClean="0"/>
          </a:p>
          <a:p>
            <a:endParaRPr lang="en-US" altLang="ja-JP" dirty="0"/>
          </a:p>
          <a:p>
            <a:endParaRPr kumimoji="1" lang="ja-JP" altLang="en-US" dirty="0"/>
          </a:p>
        </p:txBody>
      </p:sp>
      <p:pic>
        <p:nvPicPr>
          <p:cNvPr id="4" name="図 3" descr="スクリーンショット 2014-05-23 10.3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823" y="2209074"/>
            <a:ext cx="3766947" cy="825557"/>
          </a:xfrm>
          <a:prstGeom prst="rect">
            <a:avLst/>
          </a:prstGeom>
        </p:spPr>
      </p:pic>
      <p:pic>
        <p:nvPicPr>
          <p:cNvPr id="5" name="図 4" descr="スクリーンショット 2014-05-23 10.37.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824" y="1775243"/>
            <a:ext cx="2130426" cy="433832"/>
          </a:xfrm>
          <a:prstGeom prst="rect">
            <a:avLst/>
          </a:prstGeom>
        </p:spPr>
      </p:pic>
      <p:pic>
        <p:nvPicPr>
          <p:cNvPr id="6" name="図 5" descr="スクリーンショット 2014-05-23 10.37.2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625" y="1775243"/>
            <a:ext cx="2063750" cy="404962"/>
          </a:xfrm>
          <a:prstGeom prst="rect">
            <a:avLst/>
          </a:prstGeom>
        </p:spPr>
      </p:pic>
      <p:pic>
        <p:nvPicPr>
          <p:cNvPr id="7" name="図 6" descr="スクリーンショット 2014-05-23 10.37.43.png"/>
          <p:cNvPicPr>
            <a:picLocks noChangeAspect="1"/>
          </p:cNvPicPr>
          <p:nvPr/>
        </p:nvPicPr>
        <p:blipFill rotWithShape="1">
          <a:blip r:embed="rId6">
            <a:extLst>
              <a:ext uri="{28A0092B-C50C-407E-A947-70E740481C1C}">
                <a14:useLocalDpi xmlns:a14="http://schemas.microsoft.com/office/drawing/2010/main" val="0"/>
              </a:ext>
            </a:extLst>
          </a:blip>
          <a:srcRect t="16937" b="6352"/>
          <a:stretch/>
        </p:blipFill>
        <p:spPr>
          <a:xfrm>
            <a:off x="1537369" y="3422316"/>
            <a:ext cx="6855326" cy="1176421"/>
          </a:xfrm>
          <a:prstGeom prst="rect">
            <a:avLst/>
          </a:prstGeom>
        </p:spPr>
      </p:pic>
      <p:pic>
        <p:nvPicPr>
          <p:cNvPr id="8" name="図 7" descr="スクリーンショット 2014-05-23 10.38.33.png"/>
          <p:cNvPicPr>
            <a:picLocks noChangeAspect="1"/>
          </p:cNvPicPr>
          <p:nvPr/>
        </p:nvPicPr>
        <p:blipFill rotWithShape="1">
          <a:blip r:embed="rId7">
            <a:extLst>
              <a:ext uri="{28A0092B-C50C-407E-A947-70E740481C1C}">
                <a14:useLocalDpi xmlns:a14="http://schemas.microsoft.com/office/drawing/2010/main" val="0"/>
              </a:ext>
            </a:extLst>
          </a:blip>
          <a:srcRect l="59824" t="6756"/>
          <a:stretch/>
        </p:blipFill>
        <p:spPr>
          <a:xfrm>
            <a:off x="6207125" y="1757101"/>
            <a:ext cx="2025650" cy="438150"/>
          </a:xfrm>
          <a:prstGeom prst="rect">
            <a:avLst/>
          </a:prstGeom>
        </p:spPr>
      </p:pic>
      <p:pic>
        <p:nvPicPr>
          <p:cNvPr id="9" name="図 8" descr="スクリーンショット 2014-05-23 10.38.4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7369" y="4598737"/>
            <a:ext cx="4090737" cy="391557"/>
          </a:xfrm>
          <a:prstGeom prst="rect">
            <a:avLst/>
          </a:prstGeom>
        </p:spPr>
      </p:pic>
      <p:pic>
        <p:nvPicPr>
          <p:cNvPr id="10" name="図 9" descr="スクリーンショット 2014-05-23 10.38.5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7369" y="4990294"/>
            <a:ext cx="3623401" cy="409987"/>
          </a:xfrm>
          <a:prstGeom prst="rect">
            <a:avLst/>
          </a:prstGeom>
        </p:spPr>
      </p:pic>
      <p:pic>
        <p:nvPicPr>
          <p:cNvPr id="12" name="図 11" descr="スクリーンショット 2014-05-23 10.42.49.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4701" y="6141784"/>
            <a:ext cx="2132099" cy="368634"/>
          </a:xfrm>
          <a:prstGeom prst="rect">
            <a:avLst/>
          </a:prstGeom>
        </p:spPr>
      </p:pic>
    </p:spTree>
    <p:extLst>
      <p:ext uri="{BB962C8B-B14F-4D97-AF65-F5344CB8AC3E}">
        <p14:creationId xmlns:p14="http://schemas.microsoft.com/office/powerpoint/2010/main" val="991075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イントロダクション</a:t>
            </a:r>
            <a:r>
              <a:rPr kumimoji="1" lang="en-US" altLang="ja-JP" sz="2800" dirty="0" smtClean="0"/>
              <a:t>: </a:t>
            </a:r>
            <a:r>
              <a:rPr kumimoji="1" lang="ja-JP" altLang="en-US" sz="2800" dirty="0" smtClean="0"/>
              <a:t>アウトフロー＆</a:t>
            </a:r>
            <a:r>
              <a:rPr lang="en-US" altLang="ja-JP" sz="2800" dirty="0" smtClean="0"/>
              <a:t>[OII] Blobs</a:t>
            </a:r>
          </a:p>
          <a:p>
            <a:r>
              <a:rPr lang="ja-JP" altLang="en-US" sz="2800" dirty="0" smtClean="0"/>
              <a:t>観測・解析　</a:t>
            </a:r>
            <a:r>
              <a:rPr lang="en-US" altLang="ja-JP" sz="2800" dirty="0" smtClean="0"/>
              <a:t>Keck/MOSFIRE Magellan/LDSS3</a:t>
            </a:r>
          </a:p>
          <a:p>
            <a:r>
              <a:rPr lang="ja-JP" altLang="en-US" sz="2800" dirty="0" smtClean="0"/>
              <a:t>アウトフローはあるのか</a:t>
            </a:r>
            <a:endParaRPr lang="en-US" altLang="ja-JP" sz="2800" dirty="0" smtClean="0"/>
          </a:p>
          <a:p>
            <a:r>
              <a:rPr lang="ja-JP" altLang="en-US" sz="2800" dirty="0" smtClean="0"/>
              <a:t>アウトフローガスは</a:t>
            </a:r>
            <a:r>
              <a:rPr lang="en-US" altLang="ja-JP" sz="2800" dirty="0" smtClean="0"/>
              <a:t>[OII] Blob10</a:t>
            </a:r>
            <a:r>
              <a:rPr lang="ja-JP" altLang="en-US" sz="2800" dirty="0" smtClean="0"/>
              <a:t>を抜け出せるのか</a:t>
            </a:r>
            <a:endParaRPr lang="en-US" altLang="ja-JP" sz="2800" dirty="0" smtClean="0"/>
          </a:p>
          <a:p>
            <a:r>
              <a:rPr lang="ja-JP" altLang="en-US" sz="2800" dirty="0" smtClean="0"/>
              <a:t>アウトフローの起源は何か</a:t>
            </a:r>
            <a:endParaRPr lang="en-US" altLang="ja-JP" sz="2800" dirty="0" smtClean="0"/>
          </a:p>
          <a:p>
            <a:endParaRPr lang="en-US" altLang="ja-JP" sz="2800" dirty="0" smtClean="0"/>
          </a:p>
          <a:p>
            <a:endParaRPr kumimoji="1" lang="ja-JP" altLang="en-US" sz="2800" dirty="0"/>
          </a:p>
        </p:txBody>
      </p:sp>
    </p:spTree>
    <p:extLst>
      <p:ext uri="{BB962C8B-B14F-4D97-AF65-F5344CB8AC3E}">
        <p14:creationId xmlns:p14="http://schemas.microsoft.com/office/powerpoint/2010/main" val="1211047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撮像データ</a:t>
            </a:r>
            <a:endParaRPr kumimoji="1" lang="ja-JP" altLang="en-US" dirty="0"/>
          </a:p>
        </p:txBody>
      </p:sp>
      <p:pic>
        <p:nvPicPr>
          <p:cNvPr id="4" name="コンテンツ プレースホルダー 3" descr="スクリーンショット 2014-05-22 12.42.02.png"/>
          <p:cNvPicPr>
            <a:picLocks noGrp="1" noChangeAspect="1"/>
          </p:cNvPicPr>
          <p:nvPr>
            <p:ph idx="1"/>
          </p:nvPr>
        </p:nvPicPr>
        <p:blipFill>
          <a:blip r:embed="rId2">
            <a:extLst>
              <a:ext uri="{28A0092B-C50C-407E-A947-70E740481C1C}">
                <a14:useLocalDpi xmlns:a14="http://schemas.microsoft.com/office/drawing/2010/main" val="0"/>
              </a:ext>
            </a:extLst>
          </a:blip>
          <a:srcRect l="56" r="56"/>
          <a:stretch>
            <a:fillRect/>
          </a:stretch>
        </p:blipFill>
        <p:spPr/>
      </p:pic>
    </p:spTree>
    <p:extLst>
      <p:ext uri="{BB962C8B-B14F-4D97-AF65-F5344CB8AC3E}">
        <p14:creationId xmlns:p14="http://schemas.microsoft.com/office/powerpoint/2010/main" val="1982637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観測</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Keck/MOSFIRE</a:t>
            </a:r>
          </a:p>
          <a:p>
            <a:pPr lvl="1"/>
            <a:r>
              <a:rPr lang="en-US" altLang="ja-JP" dirty="0" smtClean="0"/>
              <a:t>Y-band(9800-11000Å) </a:t>
            </a:r>
            <a:r>
              <a:rPr lang="ja-JP" altLang="en-US" dirty="0" smtClean="0"/>
              <a:t>、</a:t>
            </a:r>
            <a:r>
              <a:rPr lang="en-US" altLang="ja-JP" dirty="0" smtClean="0"/>
              <a:t>R~3400</a:t>
            </a:r>
            <a:r>
              <a:rPr lang="ja-JP" altLang="en-US" dirty="0" smtClean="0"/>
              <a:t>、</a:t>
            </a:r>
            <a:r>
              <a:rPr lang="en-US" altLang="ja-JP" dirty="0" smtClean="0"/>
              <a:t>2.4</a:t>
            </a:r>
            <a:r>
              <a:rPr lang="ja-JP" altLang="en-US" dirty="0" smtClean="0"/>
              <a:t>時間。</a:t>
            </a:r>
            <a:endParaRPr lang="en-US" altLang="ja-JP" dirty="0" smtClean="0"/>
          </a:p>
          <a:p>
            <a:pPr lvl="1"/>
            <a:r>
              <a:rPr lang="en-US" altLang="ja-JP" dirty="0"/>
              <a:t>z</a:t>
            </a:r>
            <a:r>
              <a:rPr lang="en-US" altLang="ja-JP" dirty="0" smtClean="0"/>
              <a:t>~7</a:t>
            </a:r>
            <a:r>
              <a:rPr lang="ja-JP" altLang="en-US" dirty="0" smtClean="0"/>
              <a:t>候補天体を分光した</a:t>
            </a:r>
            <a:r>
              <a:rPr lang="en-US" altLang="ja-JP" dirty="0" smtClean="0"/>
              <a:t>Ouchi2013</a:t>
            </a:r>
            <a:r>
              <a:rPr lang="ja-JP" altLang="en-US" dirty="0" smtClean="0"/>
              <a:t>のマスクフィラー。</a:t>
            </a:r>
            <a:endParaRPr lang="en-US" altLang="ja-JP" dirty="0" smtClean="0"/>
          </a:p>
          <a:p>
            <a:pPr lvl="1"/>
            <a:r>
              <a:rPr lang="en-US" altLang="ja-JP" dirty="0" smtClean="0"/>
              <a:t>Hβ4861</a:t>
            </a:r>
            <a:r>
              <a:rPr lang="ja-JP" altLang="en-US" dirty="0" smtClean="0"/>
              <a:t>、</a:t>
            </a:r>
            <a:r>
              <a:rPr lang="en-US" altLang="ja-JP" dirty="0" smtClean="0"/>
              <a:t>[OIII]4959,5007</a:t>
            </a:r>
            <a:r>
              <a:rPr lang="ja-JP" altLang="en-US" dirty="0" smtClean="0"/>
              <a:t>を</a:t>
            </a:r>
            <a:r>
              <a:rPr lang="en-US" altLang="ja-JP" dirty="0" smtClean="0"/>
              <a:t>5σ</a:t>
            </a:r>
            <a:r>
              <a:rPr lang="ja-JP" altLang="en-US" dirty="0" smtClean="0"/>
              <a:t>以上で検出</a:t>
            </a:r>
            <a:endParaRPr lang="en-US" altLang="ja-JP" dirty="0"/>
          </a:p>
          <a:p>
            <a:r>
              <a:rPr kumimoji="1" lang="en-US" altLang="ja-JP" dirty="0" smtClean="0"/>
              <a:t>Magellan/LDSS3</a:t>
            </a:r>
          </a:p>
          <a:p>
            <a:pPr lvl="1"/>
            <a:r>
              <a:rPr kumimoji="1" lang="en-US" altLang="ja-JP" dirty="0" smtClean="0"/>
              <a:t>VPH-red </a:t>
            </a:r>
            <a:r>
              <a:rPr kumimoji="1" lang="en-US" altLang="ja-JP" dirty="0" err="1" smtClean="0"/>
              <a:t>grism</a:t>
            </a:r>
            <a:r>
              <a:rPr kumimoji="1" lang="en-US" altLang="ja-JP" dirty="0" smtClean="0"/>
              <a:t>(6700-8600Å)</a:t>
            </a:r>
            <a:r>
              <a:rPr kumimoji="1" lang="ja-JP" altLang="en-US" dirty="0" smtClean="0"/>
              <a:t>、</a:t>
            </a:r>
            <a:r>
              <a:rPr kumimoji="1" lang="en-US" altLang="ja-JP" dirty="0" smtClean="0"/>
              <a:t>R~1810</a:t>
            </a:r>
            <a:r>
              <a:rPr kumimoji="1" lang="ja-JP" altLang="en-US" dirty="0" smtClean="0"/>
              <a:t>、</a:t>
            </a:r>
            <a:r>
              <a:rPr kumimoji="1" lang="en-US" altLang="ja-JP" dirty="0" smtClean="0"/>
              <a:t>0.5</a:t>
            </a:r>
            <a:r>
              <a:rPr kumimoji="1" lang="ja-JP" altLang="en-US" dirty="0" smtClean="0"/>
              <a:t>時間。</a:t>
            </a:r>
            <a:endParaRPr kumimoji="1" lang="en-US" altLang="ja-JP" dirty="0" smtClean="0"/>
          </a:p>
          <a:p>
            <a:pPr lvl="1"/>
            <a:r>
              <a:rPr kumimoji="1" lang="en-US" altLang="ja-JP" dirty="0" smtClean="0"/>
              <a:t>[OII]3726,3729</a:t>
            </a:r>
            <a:r>
              <a:rPr kumimoji="1" lang="ja-JP" altLang="en-US" dirty="0" smtClean="0"/>
              <a:t>輝線を</a:t>
            </a:r>
            <a:r>
              <a:rPr kumimoji="1" lang="en-US" altLang="ja-JP" dirty="0" smtClean="0"/>
              <a:t>5σ</a:t>
            </a:r>
            <a:r>
              <a:rPr kumimoji="1" lang="ja-JP" altLang="en-US" dirty="0" smtClean="0"/>
              <a:t>以上で検出</a:t>
            </a:r>
            <a:endParaRPr kumimoji="1" lang="en-US" altLang="ja-JP" dirty="0" smtClean="0"/>
          </a:p>
          <a:p>
            <a:pPr lvl="1"/>
            <a:r>
              <a:rPr kumimoji="1" lang="en-US" altLang="ja-JP" dirty="0" smtClean="0"/>
              <a:t>VPH-blue </a:t>
            </a:r>
            <a:r>
              <a:rPr kumimoji="1" lang="en-US" altLang="ja-JP" dirty="0" err="1" smtClean="0"/>
              <a:t>grism</a:t>
            </a:r>
            <a:r>
              <a:rPr kumimoji="1" lang="en-US" altLang="ja-JP" dirty="0" smtClean="0"/>
              <a:t>(4800-6600</a:t>
            </a:r>
            <a:r>
              <a:rPr lang="en-US" altLang="ja-JP" dirty="0" smtClean="0"/>
              <a:t>Å</a:t>
            </a:r>
            <a:r>
              <a:rPr kumimoji="1" lang="en-US" altLang="ja-JP" dirty="0" smtClean="0"/>
              <a:t>)</a:t>
            </a:r>
            <a:r>
              <a:rPr kumimoji="1" lang="ja-JP" altLang="en-US" dirty="0" smtClean="0"/>
              <a:t>、</a:t>
            </a:r>
            <a:r>
              <a:rPr kumimoji="1" lang="en-US" altLang="ja-JP" dirty="0" smtClean="0"/>
              <a:t>R~1900</a:t>
            </a:r>
            <a:r>
              <a:rPr kumimoji="1" lang="ja-JP" altLang="en-US" dirty="0" smtClean="0"/>
              <a:t>、</a:t>
            </a:r>
            <a:r>
              <a:rPr kumimoji="1" lang="en-US" altLang="ja-JP" dirty="0" smtClean="0"/>
              <a:t>2.5</a:t>
            </a:r>
            <a:r>
              <a:rPr kumimoji="1" lang="ja-JP" altLang="en-US" dirty="0" smtClean="0"/>
              <a:t>時間。</a:t>
            </a:r>
            <a:endParaRPr kumimoji="1" lang="en-US" altLang="ja-JP" dirty="0" smtClean="0"/>
          </a:p>
          <a:p>
            <a:pPr lvl="1"/>
            <a:r>
              <a:rPr lang="ja-JP" altLang="en-US" dirty="0" smtClean="0"/>
              <a:t>青方偏移した</a:t>
            </a:r>
            <a:r>
              <a:rPr lang="en-US" altLang="ja-JP" dirty="0" smtClean="0"/>
              <a:t>MgII2796,2804</a:t>
            </a:r>
            <a:r>
              <a:rPr lang="ja-JP" altLang="en-US" dirty="0" smtClean="0"/>
              <a:t>、</a:t>
            </a:r>
            <a:r>
              <a:rPr lang="en-US" altLang="ja-JP" dirty="0" smtClean="0"/>
              <a:t>FeII2587</a:t>
            </a:r>
            <a:r>
              <a:rPr lang="ja-JP" altLang="en-US" dirty="0" smtClean="0"/>
              <a:t>吸収線を</a:t>
            </a:r>
            <a:r>
              <a:rPr lang="en-US" altLang="ja-JP" dirty="0" smtClean="0"/>
              <a:t>9.1σ</a:t>
            </a:r>
            <a:r>
              <a:rPr lang="ja-JP" altLang="en-US" dirty="0" smtClean="0"/>
              <a:t>、</a:t>
            </a:r>
            <a:r>
              <a:rPr lang="en-US" altLang="ja-JP" dirty="0" smtClean="0"/>
              <a:t>2.7σ</a:t>
            </a:r>
            <a:r>
              <a:rPr lang="ja-JP" altLang="en-US" dirty="0" smtClean="0"/>
              <a:t>で検出。</a:t>
            </a:r>
            <a:endParaRPr kumimoji="1" lang="ja-JP" altLang="en-US" dirty="0"/>
          </a:p>
        </p:txBody>
      </p:sp>
    </p:spTree>
    <p:extLst>
      <p:ext uri="{BB962C8B-B14F-4D97-AF65-F5344CB8AC3E}">
        <p14:creationId xmlns:p14="http://schemas.microsoft.com/office/powerpoint/2010/main" val="493824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観測・解析</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MOSFIRE</a:t>
            </a:r>
            <a:r>
              <a:rPr lang="ja-JP" altLang="en-US" dirty="0" smtClean="0"/>
              <a:t>と</a:t>
            </a:r>
            <a:r>
              <a:rPr lang="en-US" altLang="ja-JP" dirty="0" smtClean="0"/>
              <a:t>LDSS3</a:t>
            </a:r>
            <a:r>
              <a:rPr lang="ja-JP" altLang="en-US" dirty="0" smtClean="0"/>
              <a:t>でスリット幅が異なるので、スリットロスの補正を行った</a:t>
            </a:r>
            <a:endParaRPr lang="en-US" altLang="ja-JP" dirty="0" smtClean="0"/>
          </a:p>
          <a:p>
            <a:pPr lvl="1"/>
            <a:r>
              <a:rPr lang="ja-JP" altLang="en-US" dirty="0" smtClean="0"/>
              <a:t>二次元スペクトルの空間方向から</a:t>
            </a:r>
            <a:r>
              <a:rPr lang="en-US" altLang="ja-JP" dirty="0" smtClean="0"/>
              <a:t>Radial Profile</a:t>
            </a:r>
            <a:r>
              <a:rPr lang="ja-JP" altLang="en-US" dirty="0" smtClean="0"/>
              <a:t>を作り、スリットをかぶせることで</a:t>
            </a:r>
            <a:r>
              <a:rPr lang="en-US" altLang="ja-JP" dirty="0" smtClean="0"/>
              <a:t>flux</a:t>
            </a:r>
            <a:r>
              <a:rPr lang="ja-JP" altLang="en-US" dirty="0" smtClean="0"/>
              <a:t>がどれくらい失われるか計算した。</a:t>
            </a:r>
            <a:endParaRPr lang="en-US" altLang="ja-JP" dirty="0" smtClean="0"/>
          </a:p>
          <a:p>
            <a:pPr lvl="1"/>
            <a:r>
              <a:rPr lang="en-US" altLang="ja-JP" dirty="0" err="1" smtClean="0"/>
              <a:t>Slitloss</a:t>
            </a:r>
            <a:r>
              <a:rPr lang="en-US" altLang="ja-JP" dirty="0" smtClean="0"/>
              <a:t> correction </a:t>
            </a:r>
            <a:r>
              <a:rPr lang="en-US" altLang="ja-JP" dirty="0" err="1" smtClean="0"/>
              <a:t>facotr</a:t>
            </a:r>
            <a:r>
              <a:rPr lang="ja-JP" altLang="en-US" dirty="0" smtClean="0"/>
              <a:t>は</a:t>
            </a:r>
            <a:r>
              <a:rPr lang="en-US" altLang="ja-JP" dirty="0" smtClean="0"/>
              <a:t>1.2(MOSFIRE)</a:t>
            </a:r>
            <a:r>
              <a:rPr lang="ja-JP" altLang="en-US" dirty="0" smtClean="0"/>
              <a:t>、</a:t>
            </a:r>
            <a:r>
              <a:rPr lang="en-US" altLang="ja-JP" dirty="0" smtClean="0"/>
              <a:t>1.3(LDSS3)</a:t>
            </a:r>
            <a:r>
              <a:rPr lang="ja-JP" altLang="en-US" dirty="0" smtClean="0"/>
              <a:t>となった。</a:t>
            </a:r>
            <a:endParaRPr lang="en-US" altLang="ja-JP" dirty="0" smtClean="0"/>
          </a:p>
          <a:p>
            <a:r>
              <a:rPr lang="en-US" altLang="ja-JP" dirty="0" smtClean="0"/>
              <a:t>Dust Extinction</a:t>
            </a:r>
            <a:r>
              <a:rPr lang="ja-JP" altLang="en-US" dirty="0" smtClean="0"/>
              <a:t>の補正を</a:t>
            </a:r>
            <a:r>
              <a:rPr lang="en-US" altLang="ja-JP" dirty="0" smtClean="0"/>
              <a:t>Calzetti+2000</a:t>
            </a:r>
            <a:r>
              <a:rPr lang="ja-JP" altLang="en-US" dirty="0" smtClean="0"/>
              <a:t>を用いて行った</a:t>
            </a:r>
            <a:endParaRPr lang="en-US" altLang="ja-JP" dirty="0" smtClean="0"/>
          </a:p>
          <a:p>
            <a:pPr lvl="1"/>
            <a:r>
              <a:rPr kumimoji="1" lang="en-US" altLang="ja-JP" dirty="0" err="1" smtClean="0"/>
              <a:t>SEDfit</a:t>
            </a:r>
            <a:r>
              <a:rPr kumimoji="1" lang="ja-JP" altLang="en-US" dirty="0" smtClean="0"/>
              <a:t>の結果</a:t>
            </a:r>
            <a:r>
              <a:rPr kumimoji="1" lang="en-US" altLang="ja-JP" dirty="0" smtClean="0"/>
              <a:t>E(B-V)=0.31</a:t>
            </a:r>
            <a:r>
              <a:rPr kumimoji="1" lang="ja-JP" altLang="en-US" dirty="0" smtClean="0"/>
              <a:t>を適用した</a:t>
            </a:r>
            <a:endParaRPr kumimoji="1" lang="en-US" altLang="ja-JP" dirty="0" smtClean="0"/>
          </a:p>
        </p:txBody>
      </p:sp>
    </p:spTree>
    <p:extLst>
      <p:ext uri="{BB962C8B-B14F-4D97-AF65-F5344CB8AC3E}">
        <p14:creationId xmlns:p14="http://schemas.microsoft.com/office/powerpoint/2010/main" val="410279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4800"/>
            <a:ext cx="8686800" cy="990600"/>
          </a:xfrm>
        </p:spPr>
        <p:txBody>
          <a:bodyPr>
            <a:noAutofit/>
          </a:bodyPr>
          <a:lstStyle/>
          <a:p>
            <a:r>
              <a:rPr kumimoji="1" lang="en-US" altLang="ja-JP" dirty="0" smtClean="0"/>
              <a:t>Ionization Parameter</a:t>
            </a:r>
            <a:r>
              <a:rPr kumimoji="1" lang="ja-JP" altLang="en-US" dirty="0" smtClean="0"/>
              <a:t>と重元素量</a:t>
            </a:r>
            <a:endParaRPr kumimoji="1" lang="ja-JP" altLang="en-US" dirty="0"/>
          </a:p>
        </p:txBody>
      </p:sp>
      <p:sp>
        <p:nvSpPr>
          <p:cNvPr id="3" name="コンテンツ プレースホルダー 2"/>
          <p:cNvSpPr>
            <a:spLocks noGrp="1"/>
          </p:cNvSpPr>
          <p:nvPr>
            <p:ph idx="1"/>
          </p:nvPr>
        </p:nvSpPr>
        <p:spPr>
          <a:xfrm>
            <a:off x="457200" y="6119641"/>
            <a:ext cx="8229600" cy="849483"/>
          </a:xfrm>
        </p:spPr>
        <p:txBody>
          <a:bodyPr/>
          <a:lstStyle/>
          <a:p>
            <a:pPr marL="0" indent="0">
              <a:buNone/>
            </a:pPr>
            <a:r>
              <a:rPr kumimoji="1" lang="ja-JP" altLang="en-US" dirty="0" smtClean="0"/>
              <a:t>高い</a:t>
            </a:r>
            <a:r>
              <a:rPr kumimoji="1" lang="en-US" altLang="ja-JP" dirty="0" smtClean="0"/>
              <a:t>Ionization parameter</a:t>
            </a:r>
            <a:r>
              <a:rPr kumimoji="1" lang="ja-JP" altLang="en-US" dirty="0" smtClean="0"/>
              <a:t>と重元素量</a:t>
            </a:r>
            <a:endParaRPr kumimoji="1" lang="ja-JP" altLang="en-US" dirty="0"/>
          </a:p>
        </p:txBody>
      </p:sp>
      <p:pic>
        <p:nvPicPr>
          <p:cNvPr id="4" name="図 3" descr="Nakajima.png"/>
          <p:cNvPicPr>
            <a:picLocks noChangeAspect="1"/>
          </p:cNvPicPr>
          <p:nvPr/>
        </p:nvPicPr>
        <p:blipFill rotWithShape="1">
          <a:blip r:embed="rId2">
            <a:extLst>
              <a:ext uri="{28A0092B-C50C-407E-A947-70E740481C1C}">
                <a14:useLocalDpi xmlns:a14="http://schemas.microsoft.com/office/drawing/2010/main" val="0"/>
              </a:ext>
            </a:extLst>
          </a:blip>
          <a:srcRect l="7778" t="5556" r="8245" b="8284"/>
          <a:stretch/>
        </p:blipFill>
        <p:spPr>
          <a:xfrm>
            <a:off x="1428749" y="1074021"/>
            <a:ext cx="5969001" cy="4593199"/>
          </a:xfrm>
          <a:prstGeom prst="rect">
            <a:avLst/>
          </a:prstGeom>
        </p:spPr>
      </p:pic>
      <p:pic>
        <p:nvPicPr>
          <p:cNvPr id="5" name="図 4" descr="スクリーンショット 2014-05-17 17.49.50.png"/>
          <p:cNvPicPr>
            <a:picLocks noChangeAspect="1"/>
          </p:cNvPicPr>
          <p:nvPr/>
        </p:nvPicPr>
        <p:blipFill rotWithShape="1">
          <a:blip r:embed="rId3">
            <a:extLst>
              <a:ext uri="{28A0092B-C50C-407E-A947-70E740481C1C}">
                <a14:useLocalDpi xmlns:a14="http://schemas.microsoft.com/office/drawing/2010/main" val="0"/>
              </a:ext>
            </a:extLst>
          </a:blip>
          <a:srcRect t="4424" b="-1"/>
          <a:stretch/>
        </p:blipFill>
        <p:spPr>
          <a:xfrm>
            <a:off x="457200" y="5716649"/>
            <a:ext cx="8524875" cy="402992"/>
          </a:xfrm>
          <a:prstGeom prst="rect">
            <a:avLst/>
          </a:prstGeom>
        </p:spPr>
      </p:pic>
    </p:spTree>
    <p:extLst>
      <p:ext uri="{BB962C8B-B14F-4D97-AF65-F5344CB8AC3E}">
        <p14:creationId xmlns:p14="http://schemas.microsoft.com/office/powerpoint/2010/main" val="2603927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図 4" descr="SED.eps"/>
          <p:cNvPicPr>
            <a:picLocks noChangeAspect="1"/>
          </p:cNvPicPr>
          <p:nvPr/>
        </p:nvPicPr>
        <p:blipFill rotWithShape="1">
          <a:blip r:embed="rId2">
            <a:extLst>
              <a:ext uri="{28A0092B-C50C-407E-A947-70E740481C1C}">
                <a14:useLocalDpi xmlns:a14="http://schemas.microsoft.com/office/drawing/2010/main" val="0"/>
              </a:ext>
            </a:extLst>
          </a:blip>
          <a:srcRect l="7697" t="6887" r="6077" b="6887"/>
          <a:stretch/>
        </p:blipFill>
        <p:spPr>
          <a:xfrm>
            <a:off x="4791364" y="1152525"/>
            <a:ext cx="4352636" cy="4352636"/>
          </a:xfrm>
          <a:prstGeom prst="rect">
            <a:avLst/>
          </a:prstGeom>
        </p:spPr>
      </p:pic>
      <p:sp>
        <p:nvSpPr>
          <p:cNvPr id="2" name="タイトル 1"/>
          <p:cNvSpPr>
            <a:spLocks noGrp="1"/>
          </p:cNvSpPr>
          <p:nvPr>
            <p:ph type="title"/>
          </p:nvPr>
        </p:nvSpPr>
        <p:spPr/>
        <p:txBody>
          <a:bodyPr/>
          <a:lstStyle/>
          <a:p>
            <a:r>
              <a:rPr lang="en-US" altLang="ja-JP" dirty="0" smtClean="0"/>
              <a:t>SED</a:t>
            </a:r>
            <a:r>
              <a:rPr lang="ja-JP" altLang="en-US" dirty="0" smtClean="0"/>
              <a:t>と星形成率</a:t>
            </a:r>
            <a:endParaRPr kumimoji="1" lang="ja-JP" altLang="en-US" dirty="0"/>
          </a:p>
        </p:txBody>
      </p:sp>
      <p:sp>
        <p:nvSpPr>
          <p:cNvPr id="3" name="コンテンツ プレースホルダー 2"/>
          <p:cNvSpPr>
            <a:spLocks noGrp="1"/>
          </p:cNvSpPr>
          <p:nvPr>
            <p:ph idx="1"/>
          </p:nvPr>
        </p:nvSpPr>
        <p:spPr>
          <a:xfrm>
            <a:off x="457200" y="1270000"/>
            <a:ext cx="8229600" cy="5588000"/>
          </a:xfrm>
        </p:spPr>
        <p:txBody>
          <a:bodyPr>
            <a:normAutofit/>
          </a:bodyPr>
          <a:lstStyle/>
          <a:p>
            <a:r>
              <a:rPr kumimoji="1" lang="en-US" altLang="ja-JP" dirty="0" smtClean="0"/>
              <a:t>SED</a:t>
            </a:r>
            <a:r>
              <a:rPr kumimoji="1" lang="ja-JP" altLang="en-US" dirty="0" smtClean="0"/>
              <a:t>は</a:t>
            </a:r>
            <a:r>
              <a:rPr lang="en-US" altLang="ja-JP" dirty="0" smtClean="0"/>
              <a:t>dusty starburst </a:t>
            </a:r>
            <a:r>
              <a:rPr lang="ja-JP" altLang="en-US" dirty="0" smtClean="0"/>
              <a:t>銀河</a:t>
            </a:r>
            <a:endParaRPr lang="en-US" altLang="ja-JP" dirty="0" smtClean="0"/>
          </a:p>
          <a:p>
            <a:pPr marL="0" indent="0">
              <a:buNone/>
            </a:pPr>
            <a:r>
              <a:rPr lang="ja-JP" altLang="ja-JP" dirty="0"/>
              <a:t>　</a:t>
            </a:r>
            <a:r>
              <a:rPr lang="ja-JP" altLang="en-US" dirty="0" smtClean="0"/>
              <a:t>のものに似ている</a:t>
            </a:r>
            <a:endParaRPr lang="en-US" altLang="ja-JP" dirty="0" smtClean="0"/>
          </a:p>
          <a:p>
            <a:pPr marL="0" indent="0">
              <a:buNone/>
            </a:pPr>
            <a:r>
              <a:rPr lang="ja-JP" altLang="ja-JP" dirty="0"/>
              <a:t>　</a:t>
            </a:r>
            <a:r>
              <a:rPr lang="ja-JP" altLang="en-US" dirty="0" smtClean="0"/>
              <a:t>　</a:t>
            </a:r>
            <a:r>
              <a:rPr kumimoji="1" lang="en-US" altLang="ja-JP" dirty="0" smtClean="0"/>
              <a:t>→OIIB10</a:t>
            </a:r>
            <a:r>
              <a:rPr kumimoji="1" lang="ja-JP" altLang="en-US" dirty="0" smtClean="0"/>
              <a:t>は</a:t>
            </a:r>
            <a:endParaRPr kumimoji="1" lang="en-US" altLang="ja-JP" dirty="0" smtClean="0"/>
          </a:p>
          <a:p>
            <a:pPr marL="0" indent="0">
              <a:buNone/>
            </a:pPr>
            <a:r>
              <a:rPr lang="en-US" altLang="ja-JP" dirty="0"/>
              <a:t>	</a:t>
            </a:r>
            <a:r>
              <a:rPr lang="en-US" altLang="ja-JP" dirty="0" smtClean="0"/>
              <a:t>dusty starburst </a:t>
            </a:r>
            <a:r>
              <a:rPr kumimoji="1" lang="ja-JP" altLang="en-US" dirty="0" smtClean="0"/>
              <a:t>銀河</a:t>
            </a:r>
            <a:endParaRPr kumimoji="1" lang="en-US" altLang="ja-JP" dirty="0" smtClean="0"/>
          </a:p>
          <a:p>
            <a:endParaRPr kumimoji="1" lang="en-US" altLang="ja-JP" dirty="0" smtClean="0"/>
          </a:p>
          <a:p>
            <a:endParaRPr lang="en-US" altLang="ja-JP" dirty="0"/>
          </a:p>
          <a:p>
            <a:endParaRPr kumimoji="1" lang="en-US" altLang="ja-JP" dirty="0" smtClean="0"/>
          </a:p>
          <a:p>
            <a:endParaRPr kumimoji="1" lang="en-US" altLang="ja-JP" dirty="0" smtClean="0"/>
          </a:p>
          <a:p>
            <a:r>
              <a:rPr lang="en-US" altLang="ja-JP" dirty="0" smtClean="0"/>
              <a:t>SFR(from [OII])=81±27 </a:t>
            </a:r>
            <a:r>
              <a:rPr lang="en-US" altLang="ja-JP" dirty="0" err="1" smtClean="0"/>
              <a:t>M_sun</a:t>
            </a:r>
            <a:r>
              <a:rPr lang="en-US" altLang="ja-JP" dirty="0" smtClean="0"/>
              <a:t>/</a:t>
            </a:r>
            <a:r>
              <a:rPr lang="en-US" altLang="ja-JP" dirty="0" err="1" smtClean="0"/>
              <a:t>yr</a:t>
            </a:r>
            <a:endParaRPr lang="en-US" altLang="ja-JP" dirty="0" smtClean="0"/>
          </a:p>
          <a:p>
            <a:r>
              <a:rPr lang="en-US" altLang="ja-JP" dirty="0"/>
              <a:t>SFR(</a:t>
            </a:r>
            <a:r>
              <a:rPr lang="en-US" altLang="ja-JP" dirty="0" smtClean="0"/>
              <a:t>from Hβ)=96±20 </a:t>
            </a:r>
            <a:r>
              <a:rPr lang="en-US" altLang="ja-JP" dirty="0" err="1"/>
              <a:t>M_sun</a:t>
            </a:r>
            <a:r>
              <a:rPr lang="en-US" altLang="ja-JP" dirty="0"/>
              <a:t>/</a:t>
            </a:r>
            <a:r>
              <a:rPr lang="en-US" altLang="ja-JP" dirty="0" err="1"/>
              <a:t>yr</a:t>
            </a:r>
            <a:endParaRPr lang="ja-JP" altLang="en-US" dirty="0"/>
          </a:p>
          <a:p>
            <a:pPr marL="0" indent="0">
              <a:buNone/>
            </a:pPr>
            <a:r>
              <a:rPr kumimoji="1" lang="en-US" altLang="ja-JP" dirty="0" smtClean="0"/>
              <a:t>	SED-fit</a:t>
            </a:r>
            <a:r>
              <a:rPr kumimoji="1" lang="ja-JP" altLang="en-US" dirty="0" smtClean="0"/>
              <a:t>の</a:t>
            </a:r>
            <a:r>
              <a:rPr kumimoji="1" lang="en-US" altLang="ja-JP" dirty="0" smtClean="0"/>
              <a:t>SFR=72</a:t>
            </a:r>
            <a:r>
              <a:rPr lang="en-US" altLang="ja-JP" dirty="0" smtClean="0"/>
              <a:t>±8 </a:t>
            </a:r>
            <a:r>
              <a:rPr lang="en-US" altLang="ja-JP" dirty="0" err="1"/>
              <a:t>M_sun</a:t>
            </a:r>
            <a:r>
              <a:rPr lang="en-US" altLang="ja-JP" dirty="0"/>
              <a:t>/</a:t>
            </a:r>
            <a:r>
              <a:rPr lang="en-US" altLang="ja-JP" dirty="0" err="1" smtClean="0"/>
              <a:t>yr</a:t>
            </a:r>
            <a:r>
              <a:rPr lang="ja-JP" altLang="en-US" dirty="0" smtClean="0"/>
              <a:t>と</a:t>
            </a:r>
            <a:r>
              <a:rPr lang="en-US" altLang="ja-JP" dirty="0" smtClean="0"/>
              <a:t>consistent</a:t>
            </a:r>
          </a:p>
          <a:p>
            <a:r>
              <a:rPr lang="en-US" altLang="ja-JP" dirty="0" smtClean="0"/>
              <a:t>SFR(from IR)=100±70 </a:t>
            </a:r>
            <a:r>
              <a:rPr lang="en-US" altLang="ja-JP" dirty="0" err="1"/>
              <a:t>M_sun</a:t>
            </a:r>
            <a:r>
              <a:rPr lang="en-US" altLang="ja-JP" dirty="0"/>
              <a:t>/</a:t>
            </a:r>
            <a:r>
              <a:rPr lang="en-US" altLang="ja-JP" dirty="0" err="1"/>
              <a:t>yr</a:t>
            </a:r>
            <a:endParaRPr lang="ja-JP" altLang="en-US" dirty="0"/>
          </a:p>
          <a:p>
            <a:endParaRPr lang="ja-JP" altLang="en-US" dirty="0"/>
          </a:p>
        </p:txBody>
      </p:sp>
      <p:pic>
        <p:nvPicPr>
          <p:cNvPr id="4" name="図 3" descr="スクリーンショット 2014-05-23 11.09.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49" y="3105727"/>
            <a:ext cx="4459214" cy="1369404"/>
          </a:xfrm>
          <a:prstGeom prst="rect">
            <a:avLst/>
          </a:prstGeom>
        </p:spPr>
      </p:pic>
    </p:spTree>
    <p:extLst>
      <p:ext uri="{BB962C8B-B14F-4D97-AF65-F5344CB8AC3E}">
        <p14:creationId xmlns:p14="http://schemas.microsoft.com/office/powerpoint/2010/main" val="389585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OIIB10</a:t>
            </a:r>
            <a:r>
              <a:rPr kumimoji="1" lang="ja-JP" altLang="en-US" dirty="0" smtClean="0"/>
              <a:t>は何者なのか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OIIB10</a:t>
            </a:r>
            <a:r>
              <a:rPr kumimoji="1" lang="ja-JP" altLang="en-US" dirty="0" smtClean="0"/>
              <a:t>は</a:t>
            </a:r>
            <a:r>
              <a:rPr kumimoji="1" lang="en-US" altLang="ja-JP" dirty="0" smtClean="0"/>
              <a:t>AGN</a:t>
            </a:r>
            <a:r>
              <a:rPr kumimoji="1" lang="ja-JP" altLang="en-US" dirty="0" smtClean="0"/>
              <a:t>のない星形成銀河であり、超新星爆発や恒星風によるアウトフローが起こっている</a:t>
            </a:r>
            <a:endParaRPr kumimoji="1" lang="en-US" altLang="ja-JP" dirty="0" smtClean="0"/>
          </a:p>
          <a:p>
            <a:r>
              <a:rPr lang="ja-JP" altLang="en-US" dirty="0" smtClean="0"/>
              <a:t>これらの超新星爆発や恒星風は、</a:t>
            </a:r>
            <a:r>
              <a:rPr lang="en-US" altLang="ja-JP" dirty="0" smtClean="0"/>
              <a:t>starburst</a:t>
            </a:r>
            <a:r>
              <a:rPr lang="ja-JP" altLang="en-US" dirty="0" smtClean="0"/>
              <a:t>により起こったものだと考えられる</a:t>
            </a:r>
            <a:endParaRPr lang="en-US" altLang="ja-JP" dirty="0" smtClean="0"/>
          </a:p>
          <a:p>
            <a:r>
              <a:rPr kumimoji="1" lang="ja-JP" altLang="en-US" dirty="0" smtClean="0"/>
              <a:t>この</a:t>
            </a:r>
            <a:r>
              <a:rPr kumimoji="1" lang="en-US" altLang="ja-JP" dirty="0" smtClean="0"/>
              <a:t>starburst</a:t>
            </a:r>
            <a:r>
              <a:rPr kumimoji="1" lang="ja-JP" altLang="en-US" dirty="0" smtClean="0"/>
              <a:t>は、</a:t>
            </a:r>
            <a:r>
              <a:rPr kumimoji="1" lang="en-US" altLang="ja-JP" dirty="0" smtClean="0"/>
              <a:t>merger</a:t>
            </a:r>
            <a:r>
              <a:rPr kumimoji="1" lang="ja-JP" altLang="en-US" dirty="0" smtClean="0"/>
              <a:t>により起こったのかもしれない</a:t>
            </a:r>
            <a:endParaRPr kumimoji="1" lang="ja-JP" altLang="en-US" dirty="0"/>
          </a:p>
        </p:txBody>
      </p:sp>
    </p:spTree>
    <p:extLst>
      <p:ext uri="{BB962C8B-B14F-4D97-AF65-F5344CB8AC3E}">
        <p14:creationId xmlns:p14="http://schemas.microsoft.com/office/powerpoint/2010/main" val="461412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イントロダクション</a:t>
            </a:r>
            <a:r>
              <a:rPr kumimoji="1" lang="en-US" altLang="ja-JP" dirty="0" smtClean="0"/>
              <a:t>	</a:t>
            </a:r>
            <a:r>
              <a:rPr kumimoji="1" lang="ja-JP" altLang="en-US" dirty="0" smtClean="0"/>
              <a:t>：アウトフロー</a:t>
            </a:r>
            <a:endParaRPr kumimoji="1" lang="ja-JP" altLang="en-US" dirty="0"/>
          </a:p>
        </p:txBody>
      </p:sp>
      <p:sp>
        <p:nvSpPr>
          <p:cNvPr id="3" name="コンテンツ プレースホルダー 2"/>
          <p:cNvSpPr>
            <a:spLocks noGrp="1"/>
          </p:cNvSpPr>
          <p:nvPr>
            <p:ph idx="1"/>
          </p:nvPr>
        </p:nvSpPr>
        <p:spPr>
          <a:xfrm>
            <a:off x="457200" y="1270000"/>
            <a:ext cx="8543924" cy="5206999"/>
          </a:xfrm>
        </p:spPr>
        <p:txBody>
          <a:bodyPr/>
          <a:lstStyle/>
          <a:p>
            <a:r>
              <a:rPr lang="ja-JP" altLang="en-US" dirty="0" smtClean="0"/>
              <a:t>銀河の中のガスのアウトフローは、星形成活動を抑制するフィードバックのメカニズムの一つだと考えられている。</a:t>
            </a:r>
            <a:endParaRPr lang="en-US" altLang="ja-JP" dirty="0" smtClean="0"/>
          </a:p>
          <a:p>
            <a:endParaRPr lang="en-US" altLang="ja-JP" dirty="0" smtClean="0"/>
          </a:p>
          <a:p>
            <a:r>
              <a:rPr lang="ja-JP" altLang="en-US" dirty="0" smtClean="0"/>
              <a:t>アウトフローは、</a:t>
            </a:r>
            <a:r>
              <a:rPr lang="en-US" altLang="ja-JP" dirty="0" smtClean="0"/>
              <a:t>AGN</a:t>
            </a:r>
            <a:r>
              <a:rPr lang="ja-JP" altLang="en-US" dirty="0" smtClean="0"/>
              <a:t>や星形成活動（</a:t>
            </a:r>
            <a:r>
              <a:rPr lang="en-US" altLang="ja-JP" dirty="0" err="1" smtClean="0"/>
              <a:t>SNe</a:t>
            </a:r>
            <a:r>
              <a:rPr lang="ja-JP" altLang="en-US" dirty="0" smtClean="0"/>
              <a:t>、恒星風、恒星の輻射圧）によって引き起こされると考えられている</a:t>
            </a:r>
            <a:r>
              <a:rPr lang="ja-JP" altLang="en-US" dirty="0" smtClean="0"/>
              <a:t>。</a:t>
            </a:r>
            <a:endParaRPr lang="en-US" altLang="ja-JP" dirty="0" smtClean="0"/>
          </a:p>
          <a:p>
            <a:endParaRPr lang="en-US" altLang="ja-JP" dirty="0"/>
          </a:p>
          <a:p>
            <a:r>
              <a:rPr lang="ja-JP" altLang="en-US" dirty="0" smtClean="0"/>
              <a:t>しかし、実際にアウトフローによる星形成活動の抑制が起こっているのかはまだよくわかっていない。</a:t>
            </a:r>
            <a:endParaRPr lang="en-US" altLang="ja-JP" dirty="0"/>
          </a:p>
        </p:txBody>
      </p:sp>
    </p:spTree>
    <p:extLst>
      <p:ext uri="{BB962C8B-B14F-4D97-AF65-F5344CB8AC3E}">
        <p14:creationId xmlns:p14="http://schemas.microsoft.com/office/powerpoint/2010/main" val="14126498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Escape velocity</a:t>
            </a:r>
            <a:endParaRPr kumimoji="1" lang="ja-JP" altLang="en-US" dirty="0"/>
          </a:p>
        </p:txBody>
      </p:sp>
      <p:pic>
        <p:nvPicPr>
          <p:cNvPr id="4" name="コンテンツ プレースホルダー 3" descr="スクリーンショット 2014-05-22 14.11.32.png"/>
          <p:cNvPicPr>
            <a:picLocks noGrp="1" noChangeAspect="1"/>
          </p:cNvPicPr>
          <p:nvPr>
            <p:ph idx="1"/>
          </p:nvPr>
        </p:nvPicPr>
        <p:blipFill>
          <a:blip r:embed="rId2">
            <a:extLst>
              <a:ext uri="{28A0092B-C50C-407E-A947-70E740481C1C}">
                <a14:useLocalDpi xmlns:a14="http://schemas.microsoft.com/office/drawing/2010/main" val="0"/>
              </a:ext>
            </a:extLst>
          </a:blip>
          <a:srcRect t="-4873" b="-4873"/>
          <a:stretch>
            <a:fillRect/>
          </a:stretch>
        </p:blipFill>
        <p:spPr>
          <a:xfrm>
            <a:off x="234948" y="1047749"/>
            <a:ext cx="8766175" cy="5546498"/>
          </a:xfrm>
        </p:spPr>
      </p:pic>
    </p:spTree>
    <p:extLst>
      <p:ext uri="{BB962C8B-B14F-4D97-AF65-F5344CB8AC3E}">
        <p14:creationId xmlns:p14="http://schemas.microsoft.com/office/powerpoint/2010/main" val="172384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Escape velocity</a:t>
            </a:r>
            <a:endParaRPr kumimoji="1" lang="ja-JP" altLang="en-US" dirty="0"/>
          </a:p>
        </p:txBody>
      </p:sp>
      <p:pic>
        <p:nvPicPr>
          <p:cNvPr id="5" name="コンテンツ プレースホルダー 4" descr="スクリーンショット 2014-05-22 14.11.44.png"/>
          <p:cNvPicPr>
            <a:picLocks noGrp="1" noChangeAspect="1"/>
          </p:cNvPicPr>
          <p:nvPr>
            <p:ph idx="1"/>
          </p:nvPr>
        </p:nvPicPr>
        <p:blipFill>
          <a:blip r:embed="rId2">
            <a:extLst>
              <a:ext uri="{28A0092B-C50C-407E-A947-70E740481C1C}">
                <a14:useLocalDpi xmlns:a14="http://schemas.microsoft.com/office/drawing/2010/main" val="0"/>
              </a:ext>
            </a:extLst>
          </a:blip>
          <a:srcRect t="-3356" b="-3356"/>
          <a:stretch>
            <a:fillRect/>
          </a:stretch>
        </p:blipFill>
        <p:spPr>
          <a:xfrm>
            <a:off x="0" y="1127125"/>
            <a:ext cx="9057579" cy="5730875"/>
          </a:xfrm>
        </p:spPr>
      </p:pic>
    </p:spTree>
    <p:extLst>
      <p:ext uri="{BB962C8B-B14F-4D97-AF65-F5344CB8AC3E}">
        <p14:creationId xmlns:p14="http://schemas.microsoft.com/office/powerpoint/2010/main" val="2168187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図形グループ 6"/>
          <p:cNvGrpSpPr/>
          <p:nvPr/>
        </p:nvGrpSpPr>
        <p:grpSpPr>
          <a:xfrm>
            <a:off x="4244471" y="2534195"/>
            <a:ext cx="4939633" cy="2509314"/>
            <a:chOff x="3657236" y="2444750"/>
            <a:chExt cx="5486764" cy="2817229"/>
          </a:xfrm>
        </p:grpSpPr>
        <p:pic>
          <p:nvPicPr>
            <p:cNvPr id="4" name="図 3" descr="スクリーンショット 2014-06-05 16.44.08.png"/>
            <p:cNvPicPr>
              <a:picLocks noChangeAspect="1"/>
            </p:cNvPicPr>
            <p:nvPr/>
          </p:nvPicPr>
          <p:blipFill rotWithShape="1">
            <a:blip r:embed="rId2">
              <a:extLst>
                <a:ext uri="{28A0092B-C50C-407E-A947-70E740481C1C}">
                  <a14:useLocalDpi xmlns:a14="http://schemas.microsoft.com/office/drawing/2010/main" val="0"/>
                </a:ext>
              </a:extLst>
            </a:blip>
            <a:srcRect t="24054" r="92826" b="35965"/>
            <a:stretch/>
          </p:blipFill>
          <p:spPr>
            <a:xfrm>
              <a:off x="3657236" y="2489112"/>
              <a:ext cx="392478" cy="2072106"/>
            </a:xfrm>
            <a:prstGeom prst="rect">
              <a:avLst/>
            </a:prstGeom>
          </p:spPr>
        </p:pic>
        <p:pic>
          <p:nvPicPr>
            <p:cNvPr id="13" name="図 12" descr="スクリーンショット 2014-06-05 16.44.08.png"/>
            <p:cNvPicPr>
              <a:picLocks noChangeAspect="1"/>
            </p:cNvPicPr>
            <p:nvPr/>
          </p:nvPicPr>
          <p:blipFill rotWithShape="1">
            <a:blip r:embed="rId2">
              <a:extLst>
                <a:ext uri="{28A0092B-C50C-407E-A947-70E740481C1C}">
                  <a14:useLocalDpi xmlns:a14="http://schemas.microsoft.com/office/drawing/2010/main" val="0"/>
                </a:ext>
              </a:extLst>
            </a:blip>
            <a:srcRect l="6878" t="45947"/>
            <a:stretch/>
          </p:blipFill>
          <p:spPr>
            <a:xfrm>
              <a:off x="4049714" y="2460625"/>
              <a:ext cx="5094286" cy="2801354"/>
            </a:xfrm>
            <a:prstGeom prst="rect">
              <a:avLst/>
            </a:prstGeom>
          </p:spPr>
        </p:pic>
        <p:pic>
          <p:nvPicPr>
            <p:cNvPr id="10" name="図 9" descr="スクリーンショット 2014-06-05 16.44.08.png"/>
            <p:cNvPicPr>
              <a:picLocks noChangeAspect="1"/>
            </p:cNvPicPr>
            <p:nvPr/>
          </p:nvPicPr>
          <p:blipFill rotWithShape="1">
            <a:blip r:embed="rId2">
              <a:extLst>
                <a:ext uri="{28A0092B-C50C-407E-A947-70E740481C1C}">
                  <a14:useLocalDpi xmlns:a14="http://schemas.microsoft.com/office/drawing/2010/main" val="0"/>
                </a:ext>
              </a:extLst>
            </a:blip>
            <a:srcRect l="7343" t="-1" r="44485" b="54404"/>
            <a:stretch/>
          </p:blipFill>
          <p:spPr>
            <a:xfrm>
              <a:off x="4049714" y="2444750"/>
              <a:ext cx="2635250" cy="2363107"/>
            </a:xfrm>
            <a:prstGeom prst="rect">
              <a:avLst/>
            </a:prstGeom>
          </p:spPr>
        </p:pic>
      </p:grpSp>
      <p:sp>
        <p:nvSpPr>
          <p:cNvPr id="2" name="タイトル 1"/>
          <p:cNvSpPr>
            <a:spLocks noGrp="1"/>
          </p:cNvSpPr>
          <p:nvPr>
            <p:ph type="title"/>
          </p:nvPr>
        </p:nvSpPr>
        <p:spPr/>
        <p:txBody>
          <a:bodyPr/>
          <a:lstStyle/>
          <a:p>
            <a:r>
              <a:rPr kumimoji="1" lang="ja-JP" altLang="en-US" dirty="0" smtClean="0"/>
              <a:t>イントロダクション：</a:t>
            </a:r>
            <a:r>
              <a:rPr kumimoji="1" lang="en-US" altLang="ja-JP" dirty="0" smtClean="0"/>
              <a:t>[OII] Blobs	</a:t>
            </a:r>
            <a:endParaRPr kumimoji="1" lang="ja-JP" altLang="en-US" dirty="0"/>
          </a:p>
        </p:txBody>
      </p:sp>
      <p:sp>
        <p:nvSpPr>
          <p:cNvPr id="3" name="コンテンツ プレースホルダー 2"/>
          <p:cNvSpPr>
            <a:spLocks noGrp="1"/>
          </p:cNvSpPr>
          <p:nvPr>
            <p:ph idx="1"/>
          </p:nvPr>
        </p:nvSpPr>
        <p:spPr>
          <a:xfrm>
            <a:off x="457200" y="1270000"/>
            <a:ext cx="8229600" cy="5588000"/>
          </a:xfrm>
        </p:spPr>
        <p:txBody>
          <a:bodyPr>
            <a:normAutofit/>
          </a:bodyPr>
          <a:lstStyle/>
          <a:p>
            <a:r>
              <a:rPr kumimoji="1" lang="en-US" altLang="ja-JP" dirty="0" smtClean="0"/>
              <a:t>Yuma+ </a:t>
            </a:r>
            <a:r>
              <a:rPr kumimoji="1" lang="en-US" altLang="ja-JP" dirty="0" smtClean="0"/>
              <a:t>2013</a:t>
            </a:r>
            <a:r>
              <a:rPr lang="ja-JP" altLang="en-US" dirty="0" smtClean="0"/>
              <a:t>：　</a:t>
            </a:r>
            <a:r>
              <a:rPr lang="en-US" altLang="ja-JP" dirty="0"/>
              <a:t>[OII]Blobs(OIIBs)</a:t>
            </a:r>
            <a:r>
              <a:rPr lang="ja-JP" altLang="en-US" dirty="0"/>
              <a:t> をｚ</a:t>
            </a:r>
            <a:r>
              <a:rPr lang="en-US" altLang="ja-JP" dirty="0"/>
              <a:t>~1.2</a:t>
            </a:r>
            <a:r>
              <a:rPr lang="ja-JP" altLang="en-US" dirty="0"/>
              <a:t>に</a:t>
            </a:r>
            <a:r>
              <a:rPr lang="en-US" altLang="ja-JP" dirty="0"/>
              <a:t>12</a:t>
            </a:r>
            <a:r>
              <a:rPr lang="ja-JP" altLang="en-US" dirty="0" smtClean="0"/>
              <a:t>個</a:t>
            </a:r>
            <a:r>
              <a:rPr lang="ja-JP" altLang="en-US" dirty="0" smtClean="0"/>
              <a:t>発見</a:t>
            </a:r>
            <a:endParaRPr lang="en-US" altLang="ja-JP" dirty="0" smtClean="0"/>
          </a:p>
          <a:p>
            <a:pPr marL="0" indent="0">
              <a:buNone/>
            </a:pPr>
            <a:r>
              <a:rPr kumimoji="1" lang="ja-JP" altLang="ja-JP" dirty="0"/>
              <a:t>　</a:t>
            </a:r>
            <a:r>
              <a:rPr kumimoji="1" lang="en-US" altLang="ja-JP" dirty="0" smtClean="0"/>
              <a:t>[</a:t>
            </a:r>
            <a:r>
              <a:rPr kumimoji="1" lang="en-US" altLang="ja-JP" dirty="0" smtClean="0"/>
              <a:t>OII]</a:t>
            </a:r>
            <a:r>
              <a:rPr kumimoji="1" lang="ja-JP" altLang="en-US" dirty="0" smtClean="0"/>
              <a:t>輝線が</a:t>
            </a:r>
            <a:r>
              <a:rPr kumimoji="1" lang="en-US" altLang="ja-JP" dirty="0" smtClean="0"/>
              <a:t>30kpc</a:t>
            </a:r>
            <a:r>
              <a:rPr kumimoji="1" lang="ja-JP" altLang="en-US" dirty="0" smtClean="0"/>
              <a:t>以上の範囲に空間的に広がって</a:t>
            </a:r>
            <a:r>
              <a:rPr kumimoji="1" lang="ja-JP" altLang="en-US" dirty="0" smtClean="0"/>
              <a:t>いる</a:t>
            </a:r>
            <a:endParaRPr lang="en-US" altLang="ja-JP" dirty="0" smtClean="0"/>
          </a:p>
          <a:p>
            <a:r>
              <a:rPr lang="en-US" altLang="ja-JP" dirty="0" smtClean="0"/>
              <a:t>OIIB1</a:t>
            </a:r>
            <a:r>
              <a:rPr lang="ja-JP" altLang="en-US" dirty="0" smtClean="0"/>
              <a:t>：</a:t>
            </a:r>
            <a:r>
              <a:rPr lang="en-US" altLang="ja-JP" dirty="0" smtClean="0"/>
              <a:t>AGN</a:t>
            </a:r>
            <a:r>
              <a:rPr lang="ja-JP" altLang="en-US" dirty="0" smtClean="0"/>
              <a:t>あり</a:t>
            </a:r>
            <a:endParaRPr lang="en-US" altLang="ja-JP" dirty="0"/>
          </a:p>
          <a:p>
            <a:pPr marL="0" indent="0">
              <a:buNone/>
            </a:pPr>
            <a:r>
              <a:rPr lang="ja-JP" altLang="ja-JP" dirty="0"/>
              <a:t>　</a:t>
            </a:r>
            <a:r>
              <a:rPr lang="ja-JP" altLang="en-US" dirty="0" smtClean="0"/>
              <a:t>アウトフロー（</a:t>
            </a:r>
            <a:r>
              <a:rPr lang="en-US" altLang="ja-JP" dirty="0" smtClean="0"/>
              <a:t>500-600km/s</a:t>
            </a:r>
            <a:r>
              <a:rPr lang="ja-JP" altLang="en-US" dirty="0" smtClean="0"/>
              <a:t>）</a:t>
            </a:r>
            <a:endParaRPr lang="en-US" altLang="ja-JP" dirty="0"/>
          </a:p>
          <a:p>
            <a:endParaRPr lang="en-US" altLang="ja-JP" dirty="0" smtClean="0"/>
          </a:p>
          <a:p>
            <a:endParaRPr lang="en-US" altLang="ja-JP" dirty="0"/>
          </a:p>
          <a:p>
            <a:pPr marL="0" indent="0">
              <a:buNone/>
            </a:pPr>
            <a:endParaRPr lang="en-US" altLang="ja-JP" dirty="0"/>
          </a:p>
          <a:p>
            <a:pPr marL="0" indent="0">
              <a:buNone/>
            </a:pPr>
            <a:r>
              <a:rPr lang="en-US" altLang="ja-JP" sz="1400" dirty="0" smtClean="0"/>
              <a:t> </a:t>
            </a:r>
          </a:p>
          <a:p>
            <a:r>
              <a:rPr lang="en-US" altLang="ja-JP" dirty="0" smtClean="0"/>
              <a:t>OIIB4: </a:t>
            </a:r>
            <a:r>
              <a:rPr lang="ja-JP" altLang="en-US" dirty="0" smtClean="0"/>
              <a:t>アフトフロー</a:t>
            </a:r>
            <a:r>
              <a:rPr lang="en-US" altLang="ja-JP" dirty="0" smtClean="0"/>
              <a:t>(</a:t>
            </a:r>
            <a:r>
              <a:rPr lang="en-US" altLang="ja-JP" dirty="0" smtClean="0"/>
              <a:t>~2</a:t>
            </a:r>
            <a:r>
              <a:rPr lang="en-US" altLang="ja-JP" dirty="0" smtClean="0"/>
              <a:t>00km</a:t>
            </a:r>
            <a:r>
              <a:rPr lang="en-US" altLang="ja-JP" dirty="0" smtClean="0"/>
              <a:t>/s</a:t>
            </a:r>
            <a:r>
              <a:rPr lang="en-US" altLang="ja-JP" dirty="0" smtClean="0"/>
              <a:t>)</a:t>
            </a:r>
            <a:endParaRPr lang="en-US" altLang="ja-JP" dirty="0"/>
          </a:p>
        </p:txBody>
      </p:sp>
      <p:pic>
        <p:nvPicPr>
          <p:cNvPr id="11" name="図 10" descr="スクリーンショット 2014-06-03 13.01.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35" y="2963850"/>
            <a:ext cx="3331356" cy="1585938"/>
          </a:xfrm>
          <a:prstGeom prst="rect">
            <a:avLst/>
          </a:prstGeom>
        </p:spPr>
      </p:pic>
      <p:pic>
        <p:nvPicPr>
          <p:cNvPr id="14" name="図 13" descr="スクリーンショット 2014-06-05 19.27.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875" y="4993299"/>
            <a:ext cx="6490356" cy="1766988"/>
          </a:xfrm>
          <a:prstGeom prst="rect">
            <a:avLst/>
          </a:prstGeom>
        </p:spPr>
      </p:pic>
      <p:sp>
        <p:nvSpPr>
          <p:cNvPr id="15" name="コンテンツ プレースホルダー 2"/>
          <p:cNvSpPr txBox="1">
            <a:spLocks/>
          </p:cNvSpPr>
          <p:nvPr/>
        </p:nvSpPr>
        <p:spPr>
          <a:xfrm>
            <a:off x="7867891" y="6482354"/>
            <a:ext cx="1476375" cy="39687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buNone/>
            </a:pPr>
            <a:r>
              <a:rPr lang="en-US" altLang="ja-JP" sz="1600" dirty="0" smtClean="0"/>
              <a:t>Yuma+ 2013</a:t>
            </a:r>
            <a:endParaRPr lang="ja-JP" altLang="en-US" sz="1600" dirty="0"/>
          </a:p>
        </p:txBody>
      </p:sp>
    </p:spTree>
    <p:extLst>
      <p:ext uri="{BB962C8B-B14F-4D97-AF65-F5344CB8AC3E}">
        <p14:creationId xmlns:p14="http://schemas.microsoft.com/office/powerpoint/2010/main" val="42347662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Target: OIIB10</a:t>
            </a:r>
            <a:r>
              <a:rPr kumimoji="1" lang="en-US" altLang="ja-JP" dirty="0" smtClean="0"/>
              <a:t>	</a:t>
            </a:r>
            <a:endParaRPr kumimoji="1" lang="ja-JP" altLang="en-US" dirty="0"/>
          </a:p>
        </p:txBody>
      </p:sp>
      <p:sp>
        <p:nvSpPr>
          <p:cNvPr id="3" name="コンテンツ プレースホルダー 2"/>
          <p:cNvSpPr>
            <a:spLocks noGrp="1"/>
          </p:cNvSpPr>
          <p:nvPr>
            <p:ph idx="1"/>
          </p:nvPr>
        </p:nvSpPr>
        <p:spPr>
          <a:xfrm>
            <a:off x="457200" y="1270000"/>
            <a:ext cx="8229600" cy="5588000"/>
          </a:xfrm>
        </p:spPr>
        <p:txBody>
          <a:bodyPr>
            <a:normAutofit/>
          </a:bodyPr>
          <a:lstStyle/>
          <a:p>
            <a:r>
              <a:rPr lang="en-US" altLang="ja-JP" dirty="0" smtClean="0"/>
              <a:t>OIIB10: SSFR</a:t>
            </a:r>
            <a:r>
              <a:rPr lang="ja-JP" altLang="en-US" dirty="0" smtClean="0"/>
              <a:t>が</a:t>
            </a:r>
            <a:r>
              <a:rPr lang="en-US" altLang="ja-JP" dirty="0" smtClean="0"/>
              <a:t> </a:t>
            </a:r>
            <a:r>
              <a:rPr lang="ja-JP" altLang="en-US" dirty="0" smtClean="0"/>
              <a:t>　　　　　　　　　　　　　　と比較的高い</a:t>
            </a:r>
            <a:endParaRPr lang="en-US" altLang="ja-JP" dirty="0"/>
          </a:p>
          <a:p>
            <a:pPr marL="0" indent="0">
              <a:buNone/>
            </a:pPr>
            <a:r>
              <a:rPr lang="en-US" altLang="ja-JP" dirty="0" smtClean="0"/>
              <a:t>	→</a:t>
            </a:r>
            <a:r>
              <a:rPr lang="ja-JP" altLang="en-US" dirty="0" smtClean="0"/>
              <a:t>星形成活動によるアウトフローが存在？</a:t>
            </a:r>
            <a:endParaRPr lang="en-US" altLang="ja-JP" dirty="0"/>
          </a:p>
          <a:p>
            <a:r>
              <a:rPr lang="ja-JP" altLang="en-US" dirty="0" smtClean="0"/>
              <a:t>近赤外（</a:t>
            </a:r>
            <a:r>
              <a:rPr lang="en-US" altLang="ja-JP" dirty="0" smtClean="0"/>
              <a:t>Keck/MOSFIRE</a:t>
            </a:r>
            <a:r>
              <a:rPr lang="ja-JP" altLang="en-US" dirty="0" smtClean="0"/>
              <a:t>）と可視（</a:t>
            </a:r>
            <a:r>
              <a:rPr lang="en-US" altLang="ja-JP" dirty="0" smtClean="0"/>
              <a:t>Magellan/LDSS3</a:t>
            </a:r>
            <a:r>
              <a:rPr lang="ja-JP" altLang="en-US" dirty="0" smtClean="0"/>
              <a:t>）で分光</a:t>
            </a:r>
            <a:endParaRPr lang="en-US" altLang="ja-JP" dirty="0" smtClean="0"/>
          </a:p>
        </p:txBody>
      </p:sp>
      <p:pic>
        <p:nvPicPr>
          <p:cNvPr id="8" name="図 7" descr="スクリーンショット 2014-06-05 19.33.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962" y="1340850"/>
            <a:ext cx="2888247" cy="355589"/>
          </a:xfrm>
          <a:prstGeom prst="rect">
            <a:avLst/>
          </a:prstGeom>
        </p:spPr>
      </p:pic>
      <p:pic>
        <p:nvPicPr>
          <p:cNvPr id="14" name="図 13" descr="スクリーンショット 2014-06-05 19.50.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480" y="2779106"/>
            <a:ext cx="4284926" cy="2041358"/>
          </a:xfrm>
          <a:prstGeom prst="rect">
            <a:avLst/>
          </a:prstGeom>
        </p:spPr>
      </p:pic>
      <p:pic>
        <p:nvPicPr>
          <p:cNvPr id="17" name="図 16" descr="スクリーンショット 2014-03-14 15.10.45.png"/>
          <p:cNvPicPr>
            <a:picLocks noChangeAspect="1"/>
          </p:cNvPicPr>
          <p:nvPr/>
        </p:nvPicPr>
        <p:blipFill rotWithShape="1">
          <a:blip r:embed="rId4">
            <a:extLst>
              <a:ext uri="{28A0092B-C50C-407E-A947-70E740481C1C}">
                <a14:useLocalDpi xmlns:a14="http://schemas.microsoft.com/office/drawing/2010/main" val="0"/>
              </a:ext>
            </a:extLst>
          </a:blip>
          <a:srcRect l="2365" t="39471" r="4270" b="4530"/>
          <a:stretch/>
        </p:blipFill>
        <p:spPr>
          <a:xfrm>
            <a:off x="1897480" y="5042714"/>
            <a:ext cx="5306334" cy="1624785"/>
          </a:xfrm>
          <a:prstGeom prst="rect">
            <a:avLst/>
          </a:prstGeom>
        </p:spPr>
      </p:pic>
    </p:spTree>
    <p:extLst>
      <p:ext uri="{BB962C8B-B14F-4D97-AF65-F5344CB8AC3E}">
        <p14:creationId xmlns:p14="http://schemas.microsoft.com/office/powerpoint/2010/main" val="9489485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観測</a:t>
            </a:r>
            <a:r>
              <a:rPr lang="ja-JP" altLang="en-US" dirty="0" smtClean="0"/>
              <a:t>・解析</a:t>
            </a:r>
            <a:endParaRPr kumimoji="1" lang="ja-JP" altLang="en-US" dirty="0"/>
          </a:p>
        </p:txBody>
      </p:sp>
      <p:sp>
        <p:nvSpPr>
          <p:cNvPr id="3" name="コンテンツ プレースホルダー 2"/>
          <p:cNvSpPr>
            <a:spLocks noGrp="1"/>
          </p:cNvSpPr>
          <p:nvPr>
            <p:ph idx="1"/>
          </p:nvPr>
        </p:nvSpPr>
        <p:spPr>
          <a:xfrm>
            <a:off x="457200" y="1000124"/>
            <a:ext cx="8229600" cy="5476875"/>
          </a:xfrm>
        </p:spPr>
        <p:txBody>
          <a:bodyPr>
            <a:normAutofit/>
          </a:bodyPr>
          <a:lstStyle/>
          <a:p>
            <a:pPr marL="182880" lvl="1"/>
            <a:r>
              <a:rPr lang="en-US" altLang="ja-JP" sz="2400" dirty="0"/>
              <a:t>Keck/</a:t>
            </a:r>
            <a:r>
              <a:rPr lang="en-US" altLang="ja-JP" sz="2400" dirty="0" smtClean="0"/>
              <a:t>MOSFIRE</a:t>
            </a:r>
            <a:r>
              <a:rPr lang="ja-JP" altLang="en-US" sz="2400" dirty="0" smtClean="0"/>
              <a:t>　　</a:t>
            </a:r>
            <a:r>
              <a:rPr lang="en-US" altLang="ja-JP" sz="2400" dirty="0" smtClean="0"/>
              <a:t>Y</a:t>
            </a:r>
            <a:r>
              <a:rPr lang="en-US" altLang="ja-JP" sz="2400" dirty="0"/>
              <a:t>-band(9800-11000Å) </a:t>
            </a:r>
            <a:r>
              <a:rPr lang="ja-JP" altLang="en-US" sz="2400" dirty="0" smtClean="0"/>
              <a:t>　</a:t>
            </a:r>
            <a:r>
              <a:rPr lang="en-US" altLang="ja-JP" sz="2400" dirty="0" smtClean="0"/>
              <a:t>R</a:t>
            </a:r>
            <a:r>
              <a:rPr lang="en-US" altLang="ja-JP" sz="2400" dirty="0"/>
              <a:t>~</a:t>
            </a:r>
            <a:r>
              <a:rPr lang="en-US" altLang="ja-JP" sz="2400" dirty="0" smtClean="0"/>
              <a:t>3400</a:t>
            </a:r>
            <a:r>
              <a:rPr lang="ja-JP" altLang="en-US" sz="2400" dirty="0" smtClean="0"/>
              <a:t>　</a:t>
            </a:r>
            <a:r>
              <a:rPr lang="en-US" altLang="ja-JP" sz="2400" dirty="0" smtClean="0"/>
              <a:t>2.4h</a:t>
            </a:r>
          </a:p>
          <a:p>
            <a:pPr marL="182880" lvl="1"/>
            <a:endParaRPr lang="en-US" altLang="ja-JP" sz="2400" dirty="0"/>
          </a:p>
          <a:p>
            <a:pPr marL="182880" lvl="1"/>
            <a:endParaRPr lang="en-US" altLang="ja-JP" sz="2400" dirty="0" smtClean="0"/>
          </a:p>
          <a:p>
            <a:pPr marL="182880" lvl="1"/>
            <a:endParaRPr lang="en-US" altLang="ja-JP" sz="2400" dirty="0"/>
          </a:p>
          <a:p>
            <a:pPr marL="182880" lvl="1"/>
            <a:endParaRPr lang="en-US" altLang="ja-JP" sz="2400" dirty="0" smtClean="0"/>
          </a:p>
          <a:p>
            <a:pPr marL="182880" lvl="1"/>
            <a:endParaRPr lang="en-US" altLang="ja-JP" sz="2400" dirty="0"/>
          </a:p>
          <a:p>
            <a:pPr marL="182880" lvl="1"/>
            <a:r>
              <a:rPr lang="ja-JP" altLang="en-US" dirty="0" smtClean="0"/>
              <a:t>　</a:t>
            </a:r>
            <a:endParaRPr lang="en-US" altLang="ja-JP" dirty="0" smtClean="0"/>
          </a:p>
          <a:p>
            <a:pPr marL="182880" lvl="1"/>
            <a:r>
              <a:rPr lang="en-US" altLang="ja-JP" sz="2400" dirty="0" smtClean="0"/>
              <a:t>Systemic redshift:</a:t>
            </a:r>
            <a:endParaRPr lang="en-US" altLang="ja-JP" dirty="0"/>
          </a:p>
        </p:txBody>
      </p:sp>
      <p:pic>
        <p:nvPicPr>
          <p:cNvPr id="5" name="図 4" descr="hbeta.eps"/>
          <p:cNvPicPr>
            <a:picLocks noChangeAspect="1"/>
          </p:cNvPicPr>
          <p:nvPr/>
        </p:nvPicPr>
        <p:blipFill rotWithShape="1">
          <a:blip r:embed="rId2">
            <a:extLst>
              <a:ext uri="{28A0092B-C50C-407E-A947-70E740481C1C}">
                <a14:useLocalDpi xmlns:a14="http://schemas.microsoft.com/office/drawing/2010/main" val="0"/>
              </a:ext>
            </a:extLst>
          </a:blip>
          <a:srcRect l="6755" r="3840"/>
          <a:stretch/>
        </p:blipFill>
        <p:spPr>
          <a:xfrm>
            <a:off x="457201" y="1453409"/>
            <a:ext cx="2803767" cy="2606127"/>
          </a:xfrm>
          <a:prstGeom prst="rect">
            <a:avLst/>
          </a:prstGeom>
        </p:spPr>
      </p:pic>
      <p:pic>
        <p:nvPicPr>
          <p:cNvPr id="6" name="図 5" descr="oiii4959.eps"/>
          <p:cNvPicPr>
            <a:picLocks noChangeAspect="1"/>
          </p:cNvPicPr>
          <p:nvPr/>
        </p:nvPicPr>
        <p:blipFill rotWithShape="1">
          <a:blip r:embed="rId3">
            <a:extLst>
              <a:ext uri="{28A0092B-C50C-407E-A947-70E740481C1C}">
                <a14:useLocalDpi xmlns:a14="http://schemas.microsoft.com/office/drawing/2010/main" val="0"/>
              </a:ext>
            </a:extLst>
          </a:blip>
          <a:srcRect l="12378" r="2855"/>
          <a:stretch/>
        </p:blipFill>
        <p:spPr>
          <a:xfrm>
            <a:off x="3431234" y="1430236"/>
            <a:ext cx="2658370" cy="2620645"/>
          </a:xfrm>
          <a:prstGeom prst="rect">
            <a:avLst/>
          </a:prstGeom>
        </p:spPr>
      </p:pic>
      <p:pic>
        <p:nvPicPr>
          <p:cNvPr id="7" name="図 6" descr="oiii5007.eps"/>
          <p:cNvPicPr>
            <a:picLocks noChangeAspect="1"/>
          </p:cNvPicPr>
          <p:nvPr/>
        </p:nvPicPr>
        <p:blipFill rotWithShape="1">
          <a:blip r:embed="rId4">
            <a:extLst>
              <a:ext uri="{28A0092B-C50C-407E-A947-70E740481C1C}">
                <a14:useLocalDpi xmlns:a14="http://schemas.microsoft.com/office/drawing/2010/main" val="0"/>
              </a:ext>
            </a:extLst>
          </a:blip>
          <a:srcRect l="12499" r="3426"/>
          <a:stretch/>
        </p:blipFill>
        <p:spPr>
          <a:xfrm>
            <a:off x="6327754" y="1453409"/>
            <a:ext cx="2636669" cy="2598867"/>
          </a:xfrm>
          <a:prstGeom prst="rect">
            <a:avLst/>
          </a:prstGeom>
        </p:spPr>
      </p:pic>
      <p:sp>
        <p:nvSpPr>
          <p:cNvPr id="8" name="正方形/長方形 7"/>
          <p:cNvSpPr/>
          <p:nvPr/>
        </p:nvSpPr>
        <p:spPr>
          <a:xfrm rot="16200000">
            <a:off x="-747324" y="2534886"/>
            <a:ext cx="2101272" cy="307777"/>
          </a:xfrm>
          <a:prstGeom prst="rect">
            <a:avLst/>
          </a:prstGeom>
        </p:spPr>
        <p:txBody>
          <a:bodyPr wrap="square">
            <a:spAutoFit/>
          </a:bodyPr>
          <a:lstStyle/>
          <a:p>
            <a:r>
              <a:rPr lang="en-US" altLang="ja-JP" sz="1400" dirty="0" smtClean="0"/>
              <a:t>(10^-17 erg/cm^2/s/</a:t>
            </a:r>
            <a:r>
              <a:rPr lang="en-US" altLang="ja-JP" sz="1400" dirty="0" err="1" smtClean="0"/>
              <a:t>Å</a:t>
            </a:r>
            <a:r>
              <a:rPr lang="en-US" altLang="ja-JP" sz="1400" dirty="0" smtClean="0"/>
              <a:t>)</a:t>
            </a:r>
            <a:endParaRPr lang="ja-JP" altLang="en-US" sz="1400" dirty="0"/>
          </a:p>
        </p:txBody>
      </p:sp>
      <p:pic>
        <p:nvPicPr>
          <p:cNvPr id="9" name="図 8" descr="スクリーンショット 2014-05-17 17.04.12.png"/>
          <p:cNvPicPr>
            <a:picLocks noChangeAspect="1"/>
          </p:cNvPicPr>
          <p:nvPr/>
        </p:nvPicPr>
        <p:blipFill rotWithShape="1">
          <a:blip r:embed="rId5">
            <a:extLst>
              <a:ext uri="{28A0092B-C50C-407E-A947-70E740481C1C}">
                <a14:useLocalDpi xmlns:a14="http://schemas.microsoft.com/office/drawing/2010/main" val="0"/>
              </a:ext>
            </a:extLst>
          </a:blip>
          <a:srcRect t="15758"/>
          <a:stretch/>
        </p:blipFill>
        <p:spPr>
          <a:xfrm>
            <a:off x="636778" y="4464580"/>
            <a:ext cx="8050022" cy="2401143"/>
          </a:xfrm>
          <a:prstGeom prst="rect">
            <a:avLst/>
          </a:prstGeom>
        </p:spPr>
      </p:pic>
      <p:pic>
        <p:nvPicPr>
          <p:cNvPr id="4" name="図 3" descr="スクリーンショット 2014-06-05 20.13.4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0968" y="4050881"/>
            <a:ext cx="3773918" cy="375560"/>
          </a:xfrm>
          <a:prstGeom prst="rect">
            <a:avLst/>
          </a:prstGeom>
        </p:spPr>
      </p:pic>
    </p:spTree>
    <p:extLst>
      <p:ext uri="{BB962C8B-B14F-4D97-AF65-F5344CB8AC3E}">
        <p14:creationId xmlns:p14="http://schemas.microsoft.com/office/powerpoint/2010/main" val="1929477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観測・解析</a:t>
            </a:r>
            <a:endParaRPr kumimoji="1" lang="ja-JP" altLang="en-US" dirty="0"/>
          </a:p>
        </p:txBody>
      </p:sp>
      <p:sp>
        <p:nvSpPr>
          <p:cNvPr id="3" name="コンテンツ プレースホルダー 2"/>
          <p:cNvSpPr>
            <a:spLocks noGrp="1"/>
          </p:cNvSpPr>
          <p:nvPr>
            <p:ph idx="1"/>
          </p:nvPr>
        </p:nvSpPr>
        <p:spPr>
          <a:xfrm>
            <a:off x="457200" y="984250"/>
            <a:ext cx="8229600" cy="5505714"/>
          </a:xfrm>
        </p:spPr>
        <p:txBody>
          <a:bodyPr/>
          <a:lstStyle/>
          <a:p>
            <a:r>
              <a:rPr kumimoji="1" lang="en-US" altLang="ja-JP" dirty="0" smtClean="0"/>
              <a:t>Magellan/LDSS3</a:t>
            </a:r>
          </a:p>
          <a:p>
            <a:pPr marL="0" indent="0">
              <a:buNone/>
            </a:pPr>
            <a:r>
              <a:rPr lang="en-US" altLang="ja-JP" dirty="0" smtClean="0"/>
              <a:t>VPH-</a:t>
            </a:r>
            <a:r>
              <a:rPr lang="en-US" altLang="ja-JP" dirty="0"/>
              <a:t>red(6700-</a:t>
            </a:r>
            <a:r>
              <a:rPr lang="en-US" altLang="ja-JP" dirty="0" smtClean="0"/>
              <a:t>8600Å</a:t>
            </a:r>
            <a:r>
              <a:rPr lang="en-US" altLang="ja-JP" dirty="0"/>
              <a:t>)</a:t>
            </a:r>
            <a:r>
              <a:rPr lang="en-US" altLang="ja-JP" dirty="0" smtClean="0"/>
              <a:t>           VPH-</a:t>
            </a:r>
            <a:r>
              <a:rPr lang="en-US" altLang="ja-JP" dirty="0"/>
              <a:t>blue</a:t>
            </a:r>
            <a:r>
              <a:rPr lang="en-US" altLang="ja-JP" dirty="0" smtClean="0"/>
              <a:t>(4800</a:t>
            </a:r>
            <a:r>
              <a:rPr lang="en-US" altLang="ja-JP" dirty="0"/>
              <a:t>-6600Å)</a:t>
            </a:r>
            <a:endParaRPr lang="en-US" altLang="ja-JP" dirty="0" smtClean="0"/>
          </a:p>
          <a:p>
            <a:pPr marL="0" indent="0">
              <a:buNone/>
            </a:pPr>
            <a:r>
              <a:rPr lang="en-US" altLang="ja-JP" dirty="0" smtClean="0"/>
              <a:t>       R</a:t>
            </a:r>
            <a:r>
              <a:rPr lang="en-US" altLang="ja-JP" dirty="0"/>
              <a:t>~</a:t>
            </a:r>
            <a:r>
              <a:rPr lang="en-US" altLang="ja-JP" dirty="0" smtClean="0"/>
              <a:t>1810 0.5h </a:t>
            </a:r>
            <a:r>
              <a:rPr lang="en-US" altLang="ja-JP" dirty="0"/>
              <a:t> </a:t>
            </a:r>
            <a:r>
              <a:rPr lang="en-US" altLang="ja-JP" dirty="0" smtClean="0"/>
              <a:t>                          R</a:t>
            </a:r>
            <a:r>
              <a:rPr lang="en-US" altLang="ja-JP" dirty="0"/>
              <a:t>~</a:t>
            </a:r>
            <a:r>
              <a:rPr lang="en-US" altLang="ja-JP" dirty="0" smtClean="0"/>
              <a:t>1900 2.5h</a:t>
            </a:r>
            <a:endParaRPr kumimoji="1" lang="ja-JP" altLang="en-US" dirty="0"/>
          </a:p>
        </p:txBody>
      </p:sp>
      <p:pic>
        <p:nvPicPr>
          <p:cNvPr id="4" name="図 3" descr="ldss3red.eps"/>
          <p:cNvPicPr>
            <a:picLocks noChangeAspect="1"/>
          </p:cNvPicPr>
          <p:nvPr/>
        </p:nvPicPr>
        <p:blipFill rotWithShape="1">
          <a:blip r:embed="rId2">
            <a:extLst>
              <a:ext uri="{28A0092B-C50C-407E-A947-70E740481C1C}">
                <a14:useLocalDpi xmlns:a14="http://schemas.microsoft.com/office/drawing/2010/main" val="0"/>
              </a:ext>
            </a:extLst>
          </a:blip>
          <a:srcRect l="5623" r="4987"/>
          <a:stretch/>
        </p:blipFill>
        <p:spPr>
          <a:xfrm>
            <a:off x="376384" y="2346085"/>
            <a:ext cx="2766738" cy="2672417"/>
          </a:xfrm>
          <a:prstGeom prst="rect">
            <a:avLst/>
          </a:prstGeom>
        </p:spPr>
      </p:pic>
      <p:pic>
        <p:nvPicPr>
          <p:cNvPr id="5" name="図 4" descr="MgII.eps"/>
          <p:cNvPicPr>
            <a:picLocks noChangeAspect="1"/>
          </p:cNvPicPr>
          <p:nvPr/>
        </p:nvPicPr>
        <p:blipFill rotWithShape="1">
          <a:blip r:embed="rId3">
            <a:extLst>
              <a:ext uri="{28A0092B-C50C-407E-A947-70E740481C1C}">
                <a14:useLocalDpi xmlns:a14="http://schemas.microsoft.com/office/drawing/2010/main" val="0"/>
              </a:ext>
            </a:extLst>
          </a:blip>
          <a:srcRect l="13126" t="7272" r="4225"/>
          <a:stretch/>
        </p:blipFill>
        <p:spPr>
          <a:xfrm>
            <a:off x="3505663" y="2346085"/>
            <a:ext cx="2728883" cy="2274981"/>
          </a:xfrm>
          <a:prstGeom prst="rect">
            <a:avLst/>
          </a:prstGeom>
        </p:spPr>
      </p:pic>
      <p:pic>
        <p:nvPicPr>
          <p:cNvPr id="6" name="図 5" descr="FeII.eps"/>
          <p:cNvPicPr>
            <a:picLocks noChangeAspect="1"/>
          </p:cNvPicPr>
          <p:nvPr/>
        </p:nvPicPr>
        <p:blipFill rotWithShape="1">
          <a:blip r:embed="rId4">
            <a:extLst>
              <a:ext uri="{28A0092B-C50C-407E-A947-70E740481C1C}">
                <a14:useLocalDpi xmlns:a14="http://schemas.microsoft.com/office/drawing/2010/main" val="0"/>
              </a:ext>
            </a:extLst>
          </a:blip>
          <a:srcRect l="13243" t="7272" r="4042"/>
          <a:stretch/>
        </p:blipFill>
        <p:spPr>
          <a:xfrm>
            <a:off x="6283035" y="2346085"/>
            <a:ext cx="2731062" cy="2274982"/>
          </a:xfrm>
          <a:prstGeom prst="rect">
            <a:avLst/>
          </a:prstGeom>
        </p:spPr>
      </p:pic>
      <p:sp>
        <p:nvSpPr>
          <p:cNvPr id="7" name="正方形/長方形 6"/>
          <p:cNvSpPr/>
          <p:nvPr/>
        </p:nvSpPr>
        <p:spPr>
          <a:xfrm rot="16200000">
            <a:off x="-815687" y="3394905"/>
            <a:ext cx="2101272" cy="307777"/>
          </a:xfrm>
          <a:prstGeom prst="rect">
            <a:avLst/>
          </a:prstGeom>
        </p:spPr>
        <p:txBody>
          <a:bodyPr wrap="square">
            <a:spAutoFit/>
          </a:bodyPr>
          <a:lstStyle/>
          <a:p>
            <a:r>
              <a:rPr lang="en-US" altLang="ja-JP" sz="1400" dirty="0" smtClean="0"/>
              <a:t>(10^-17 erg/cm^2/s/</a:t>
            </a:r>
            <a:r>
              <a:rPr lang="en-US" altLang="ja-JP" sz="1400" dirty="0" err="1" smtClean="0"/>
              <a:t>Å</a:t>
            </a:r>
            <a:r>
              <a:rPr lang="en-US" altLang="ja-JP" sz="1400" dirty="0" smtClean="0"/>
              <a:t>)</a:t>
            </a:r>
            <a:endParaRPr lang="ja-JP" altLang="en-US" sz="1400" dirty="0"/>
          </a:p>
        </p:txBody>
      </p:sp>
      <p:sp>
        <p:nvSpPr>
          <p:cNvPr id="8" name="正方形/長方形 7"/>
          <p:cNvSpPr/>
          <p:nvPr/>
        </p:nvSpPr>
        <p:spPr>
          <a:xfrm rot="16200000">
            <a:off x="2327192" y="2773011"/>
            <a:ext cx="2101272" cy="307777"/>
          </a:xfrm>
          <a:prstGeom prst="rect">
            <a:avLst/>
          </a:prstGeom>
        </p:spPr>
        <p:txBody>
          <a:bodyPr wrap="square">
            <a:spAutoFit/>
          </a:bodyPr>
          <a:lstStyle/>
          <a:p>
            <a:r>
              <a:rPr lang="en-US" altLang="ja-JP" sz="1400" dirty="0" smtClean="0"/>
              <a:t>Normalized flux</a:t>
            </a:r>
            <a:endParaRPr lang="ja-JP" altLang="en-US" sz="1400" dirty="0"/>
          </a:p>
        </p:txBody>
      </p:sp>
      <p:pic>
        <p:nvPicPr>
          <p:cNvPr id="10" name="図 9" descr="スクリーンショット 2014-05-17 17.15.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84" y="5074903"/>
            <a:ext cx="3066473" cy="1783097"/>
          </a:xfrm>
          <a:prstGeom prst="rect">
            <a:avLst/>
          </a:prstGeom>
        </p:spPr>
      </p:pic>
      <p:pic>
        <p:nvPicPr>
          <p:cNvPr id="11" name="図 10" descr="スクリーンショット 2014-05-17 17.15.2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0905" y="4599303"/>
            <a:ext cx="4168132" cy="2101102"/>
          </a:xfrm>
          <a:prstGeom prst="rect">
            <a:avLst/>
          </a:prstGeom>
        </p:spPr>
      </p:pic>
      <p:sp>
        <p:nvSpPr>
          <p:cNvPr id="9" name="正方形/長方形 8"/>
          <p:cNvSpPr/>
          <p:nvPr/>
        </p:nvSpPr>
        <p:spPr>
          <a:xfrm>
            <a:off x="6480175" y="5397500"/>
            <a:ext cx="977900" cy="64577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59689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アウトフローはあるのか</a:t>
            </a:r>
            <a:endParaRPr kumimoji="1" lang="ja-JP" altLang="en-US" dirty="0"/>
          </a:p>
        </p:txBody>
      </p:sp>
      <p:sp>
        <p:nvSpPr>
          <p:cNvPr id="3" name="コンテンツ プレースホルダー 2"/>
          <p:cNvSpPr>
            <a:spLocks noGrp="1"/>
          </p:cNvSpPr>
          <p:nvPr>
            <p:ph idx="1"/>
          </p:nvPr>
        </p:nvSpPr>
        <p:spPr>
          <a:xfrm>
            <a:off x="457200" y="3509817"/>
            <a:ext cx="9099550" cy="3348183"/>
          </a:xfrm>
        </p:spPr>
        <p:txBody>
          <a:bodyPr>
            <a:normAutofit/>
          </a:bodyPr>
          <a:lstStyle/>
          <a:p>
            <a:r>
              <a:rPr lang="ja-JP" altLang="en-US" dirty="0" smtClean="0"/>
              <a:t>青方偏移した吸収線</a:t>
            </a:r>
            <a:r>
              <a:rPr lang="en-US" altLang="ja-JP" dirty="0" smtClean="0"/>
              <a:t>→</a:t>
            </a:r>
            <a:r>
              <a:rPr lang="ja-JP" altLang="en-US" dirty="0" smtClean="0"/>
              <a:t>アウトフローが存在する</a:t>
            </a:r>
            <a:endParaRPr lang="en-US" altLang="ja-JP" dirty="0"/>
          </a:p>
          <a:p>
            <a:r>
              <a:rPr lang="ja-JP" altLang="en-US" dirty="0" smtClean="0"/>
              <a:t>アウトフロー</a:t>
            </a:r>
            <a:r>
              <a:rPr kumimoji="1" lang="ja-JP" altLang="en-US" dirty="0" smtClean="0"/>
              <a:t>速度</a:t>
            </a:r>
            <a:r>
              <a:rPr lang="ja-JP" altLang="en-US" dirty="0" smtClean="0"/>
              <a:t>は、</a:t>
            </a:r>
            <a:r>
              <a:rPr lang="en-US" altLang="ja-JP" dirty="0" smtClean="0"/>
              <a:t>Mg</a:t>
            </a:r>
            <a:r>
              <a:rPr lang="ja-JP" altLang="en-US" dirty="0" smtClean="0"/>
              <a:t>吸収線</a:t>
            </a:r>
            <a:r>
              <a:rPr lang="en-US" altLang="ja-JP" dirty="0" smtClean="0"/>
              <a:t>→260 km/s</a:t>
            </a:r>
          </a:p>
          <a:p>
            <a:pPr marL="0" indent="0">
              <a:buNone/>
            </a:pPr>
            <a:r>
              <a:rPr lang="en-US" altLang="ja-JP" dirty="0" smtClean="0"/>
              <a:t>			  Fe</a:t>
            </a:r>
            <a:r>
              <a:rPr lang="ja-JP" altLang="en-US" dirty="0" smtClean="0"/>
              <a:t>吸収線</a:t>
            </a:r>
            <a:r>
              <a:rPr lang="en-US" altLang="ja-JP" dirty="0" smtClean="0"/>
              <a:t>→80 km/s</a:t>
            </a:r>
            <a:endParaRPr lang="en-US" altLang="ja-JP" dirty="0"/>
          </a:p>
          <a:p>
            <a:r>
              <a:rPr lang="en-US" altLang="ja-JP" dirty="0" smtClean="0"/>
              <a:t>SF-</a:t>
            </a:r>
            <a:r>
              <a:rPr lang="en-US" altLang="ja-JP" dirty="0" err="1" smtClean="0"/>
              <a:t>driven,AGN</a:t>
            </a:r>
            <a:r>
              <a:rPr lang="en-US" altLang="ja-JP" dirty="0" smtClean="0"/>
              <a:t>-driven</a:t>
            </a:r>
            <a:r>
              <a:rPr lang="ja-JP" altLang="en-US" dirty="0" smtClean="0"/>
              <a:t>のアウトフロー速度</a:t>
            </a:r>
            <a:r>
              <a:rPr lang="en-US" altLang="ja-JP" dirty="0" smtClean="0"/>
              <a:t>(</a:t>
            </a:r>
            <a:r>
              <a:rPr lang="en-US" altLang="ja-JP" dirty="0" err="1" smtClean="0"/>
              <a:t>Rupke</a:t>
            </a:r>
            <a:r>
              <a:rPr lang="en-US" altLang="ja-JP" dirty="0" smtClean="0"/>
              <a:t>+ 2005a,b)</a:t>
            </a:r>
            <a:endParaRPr lang="en-US" altLang="ja-JP" dirty="0"/>
          </a:p>
          <a:p>
            <a:pPr marL="0" indent="0">
              <a:buNone/>
            </a:pPr>
            <a:r>
              <a:rPr lang="en-US" altLang="ja-JP" dirty="0" smtClean="0"/>
              <a:t>	SF-driven 20-500 km/s</a:t>
            </a:r>
          </a:p>
          <a:p>
            <a:pPr marL="0" indent="0">
              <a:buNone/>
            </a:pPr>
            <a:r>
              <a:rPr lang="en-US" altLang="ja-JP" dirty="0" smtClean="0"/>
              <a:t>	AGN-</a:t>
            </a:r>
            <a:r>
              <a:rPr lang="en-US" altLang="ja-JP" dirty="0" smtClean="0"/>
              <a:t>driven</a:t>
            </a:r>
            <a:r>
              <a:rPr lang="en-US" altLang="ja-JP" dirty="0" smtClean="0"/>
              <a:t>(Seyfert-1)</a:t>
            </a:r>
            <a:r>
              <a:rPr lang="en-US" altLang="ja-JP" dirty="0" smtClean="0"/>
              <a:t> 400-10000 </a:t>
            </a:r>
            <a:r>
              <a:rPr lang="en-US" altLang="ja-JP" dirty="0" smtClean="0"/>
              <a:t>km/</a:t>
            </a:r>
            <a:r>
              <a:rPr lang="en-US" altLang="ja-JP" dirty="0"/>
              <a:t>s</a:t>
            </a:r>
          </a:p>
          <a:p>
            <a:pPr marL="0" indent="0">
              <a:buNone/>
            </a:pPr>
            <a:r>
              <a:rPr lang="en-US" altLang="ja-JP" dirty="0"/>
              <a:t>	AGN-driven(Seyfert</a:t>
            </a:r>
            <a:r>
              <a:rPr lang="en-US" altLang="ja-JP" dirty="0" smtClean="0"/>
              <a:t>-2) </a:t>
            </a:r>
            <a:r>
              <a:rPr lang="en-US" altLang="ja-JP" dirty="0"/>
              <a:t>70</a:t>
            </a:r>
            <a:r>
              <a:rPr lang="en-US" altLang="ja-JP" dirty="0" smtClean="0"/>
              <a:t>-600 </a:t>
            </a:r>
            <a:r>
              <a:rPr lang="en-US" altLang="ja-JP" dirty="0"/>
              <a:t>km/s</a:t>
            </a:r>
          </a:p>
          <a:p>
            <a:pPr marL="0" indent="0">
              <a:buNone/>
            </a:pPr>
            <a:endParaRPr lang="en-US" altLang="ja-JP" dirty="0" smtClean="0"/>
          </a:p>
        </p:txBody>
      </p:sp>
      <p:pic>
        <p:nvPicPr>
          <p:cNvPr id="4" name="図 3" descr="MgII.eps"/>
          <p:cNvPicPr>
            <a:picLocks noChangeAspect="1"/>
          </p:cNvPicPr>
          <p:nvPr/>
        </p:nvPicPr>
        <p:blipFill rotWithShape="1">
          <a:blip r:embed="rId2">
            <a:extLst>
              <a:ext uri="{28A0092B-C50C-407E-A947-70E740481C1C}">
                <a14:useLocalDpi xmlns:a14="http://schemas.microsoft.com/office/drawing/2010/main" val="0"/>
              </a:ext>
            </a:extLst>
          </a:blip>
          <a:srcRect l="13126" r="4225"/>
          <a:stretch/>
        </p:blipFill>
        <p:spPr>
          <a:xfrm>
            <a:off x="1743538" y="992909"/>
            <a:ext cx="2728883" cy="2453408"/>
          </a:xfrm>
          <a:prstGeom prst="rect">
            <a:avLst/>
          </a:prstGeom>
        </p:spPr>
      </p:pic>
      <p:pic>
        <p:nvPicPr>
          <p:cNvPr id="5" name="図 4" descr="FeII.eps"/>
          <p:cNvPicPr>
            <a:picLocks noChangeAspect="1"/>
          </p:cNvPicPr>
          <p:nvPr/>
        </p:nvPicPr>
        <p:blipFill rotWithShape="1">
          <a:blip r:embed="rId3">
            <a:extLst>
              <a:ext uri="{28A0092B-C50C-407E-A947-70E740481C1C}">
                <a14:useLocalDpi xmlns:a14="http://schemas.microsoft.com/office/drawing/2010/main" val="0"/>
              </a:ext>
            </a:extLst>
          </a:blip>
          <a:srcRect l="13243" r="4042"/>
          <a:stretch/>
        </p:blipFill>
        <p:spPr>
          <a:xfrm>
            <a:off x="4520910" y="992909"/>
            <a:ext cx="2731062" cy="2453408"/>
          </a:xfrm>
          <a:prstGeom prst="rect">
            <a:avLst/>
          </a:prstGeom>
        </p:spPr>
      </p:pic>
    </p:spTree>
    <p:extLst>
      <p:ext uri="{BB962C8B-B14F-4D97-AF65-F5344CB8AC3E}">
        <p14:creationId xmlns:p14="http://schemas.microsoft.com/office/powerpoint/2010/main" val="342460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4-05-22 13.34.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725" y="1665993"/>
            <a:ext cx="5327650" cy="1035932"/>
          </a:xfrm>
          <a:prstGeom prst="rect">
            <a:avLst/>
          </a:prstGeom>
        </p:spPr>
      </p:pic>
      <p:sp>
        <p:nvSpPr>
          <p:cNvPr id="2" name="タイトル 1"/>
          <p:cNvSpPr>
            <a:spLocks noGrp="1"/>
          </p:cNvSpPr>
          <p:nvPr>
            <p:ph type="title"/>
          </p:nvPr>
        </p:nvSpPr>
        <p:spPr/>
        <p:txBody>
          <a:bodyPr/>
          <a:lstStyle/>
          <a:p>
            <a:r>
              <a:rPr kumimoji="1" lang="ja-JP" altLang="en-US" dirty="0" smtClean="0"/>
              <a:t>ガスは</a:t>
            </a:r>
            <a:r>
              <a:rPr kumimoji="1" lang="en-US" altLang="ja-JP" dirty="0" smtClean="0"/>
              <a:t>OIIB10</a:t>
            </a:r>
            <a:r>
              <a:rPr kumimoji="1" lang="ja-JP" altLang="en-US" dirty="0" smtClean="0"/>
              <a:t>を抜け出せるのか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脱出速度は、</a:t>
            </a:r>
            <a:r>
              <a:rPr lang="ja-JP" altLang="en-US" dirty="0" smtClean="0"/>
              <a:t>半径</a:t>
            </a:r>
            <a:r>
              <a:rPr kumimoji="1" lang="en-US" altLang="ja-JP" dirty="0" err="1" smtClean="0"/>
              <a:t>r_h</a:t>
            </a:r>
            <a:r>
              <a:rPr kumimoji="1" lang="ja-JP" altLang="en-US" dirty="0" smtClean="0"/>
              <a:t>の</a:t>
            </a:r>
            <a:r>
              <a:rPr kumimoji="1" lang="en-US" altLang="ja-JP" dirty="0" smtClean="0"/>
              <a:t>isothermal sphere</a:t>
            </a:r>
            <a:r>
              <a:rPr kumimoji="1" lang="ja-JP" altLang="en-US" dirty="0" smtClean="0"/>
              <a:t>を仮定すると</a:t>
            </a:r>
            <a:endParaRPr kumimoji="1" lang="en-US" altLang="ja-JP" dirty="0" smtClean="0"/>
          </a:p>
          <a:p>
            <a:pPr marL="0" indent="0">
              <a:buNone/>
            </a:pPr>
            <a:endParaRPr kumimoji="1" lang="en-US" altLang="ja-JP" dirty="0" smtClean="0"/>
          </a:p>
          <a:p>
            <a:endParaRPr lang="en-US" altLang="ja-JP" dirty="0"/>
          </a:p>
          <a:p>
            <a:pPr marL="0" indent="0">
              <a:buNone/>
            </a:pPr>
            <a:r>
              <a:rPr lang="ja-JP" altLang="ja-JP" dirty="0"/>
              <a:t>　</a:t>
            </a:r>
            <a:r>
              <a:rPr lang="en-US" altLang="ja-JP" dirty="0" smtClean="0"/>
              <a:t>line width </a:t>
            </a:r>
            <a:r>
              <a:rPr lang="en-US" altLang="ja-JP" dirty="0" err="1" smtClean="0"/>
              <a:t>σ</a:t>
            </a:r>
            <a:r>
              <a:rPr lang="ja-JP" altLang="en-US" dirty="0" smtClean="0"/>
              <a:t>と</a:t>
            </a:r>
            <a:r>
              <a:rPr lang="en-US" altLang="ja-JP" dirty="0" err="1" smtClean="0"/>
              <a:t>v_c</a:t>
            </a:r>
            <a:r>
              <a:rPr lang="ja-JP" altLang="en-US" dirty="0" smtClean="0"/>
              <a:t>の関係は</a:t>
            </a:r>
            <a:r>
              <a:rPr lang="de-DE" altLang="ja-JP" dirty="0" err="1" smtClean="0"/>
              <a:t>Rix</a:t>
            </a:r>
            <a:r>
              <a:rPr lang="ja-JP" altLang="en-US" dirty="0" smtClean="0"/>
              <a:t>＋</a:t>
            </a:r>
            <a:r>
              <a:rPr lang="de-DE" altLang="ja-JP" dirty="0" smtClean="0"/>
              <a:t>1997</a:t>
            </a:r>
            <a:r>
              <a:rPr lang="de-DE" altLang="ja-JP" dirty="0"/>
              <a:t>; </a:t>
            </a:r>
            <a:r>
              <a:rPr lang="de-DE" altLang="ja-JP" dirty="0" err="1"/>
              <a:t>Kobulnicky</a:t>
            </a:r>
            <a:r>
              <a:rPr lang="de-DE" altLang="ja-JP" dirty="0"/>
              <a:t> &amp; </a:t>
            </a:r>
            <a:r>
              <a:rPr lang="de-DE" altLang="ja-JP" dirty="0" err="1"/>
              <a:t>Geb</a:t>
            </a:r>
            <a:r>
              <a:rPr lang="de-DE" altLang="ja-JP" dirty="0"/>
              <a:t>- </a:t>
            </a:r>
            <a:r>
              <a:rPr lang="de-DE" altLang="ja-JP" dirty="0" smtClean="0"/>
              <a:t>hardt2000</a:t>
            </a:r>
            <a:r>
              <a:rPr lang="ja-JP" altLang="en-US" dirty="0" smtClean="0"/>
              <a:t>などより</a:t>
            </a:r>
            <a:endParaRPr lang="en-US" altLang="ja-JP" dirty="0" smtClean="0"/>
          </a:p>
          <a:p>
            <a:pPr marL="0" indent="0">
              <a:buNone/>
            </a:pPr>
            <a:endParaRPr kumimoji="1" lang="en-US" altLang="ja-JP" dirty="0" smtClean="0"/>
          </a:p>
          <a:p>
            <a:pPr marL="0" indent="0">
              <a:buNone/>
            </a:pPr>
            <a:endParaRPr lang="en-US" altLang="ja-JP" dirty="0" smtClean="0"/>
          </a:p>
          <a:p>
            <a:pPr marL="0" indent="0">
              <a:buNone/>
            </a:pPr>
            <a:r>
              <a:rPr lang="ja-JP" altLang="en-US" dirty="0" smtClean="0"/>
              <a:t>　</a:t>
            </a:r>
            <a:r>
              <a:rPr lang="en-US" altLang="ja-JP" dirty="0" smtClean="0"/>
              <a:t>OIIB10</a:t>
            </a:r>
            <a:r>
              <a:rPr lang="ja-JP" altLang="en-US" dirty="0" smtClean="0"/>
              <a:t>では、</a:t>
            </a:r>
            <a:r>
              <a:rPr lang="en-US" altLang="ja-JP" dirty="0" err="1" smtClean="0">
                <a:solidFill>
                  <a:srgbClr val="FF0000"/>
                </a:solidFill>
              </a:rPr>
              <a:t>v_esc</a:t>
            </a:r>
            <a:r>
              <a:rPr lang="en-US" altLang="ja-JP" dirty="0" smtClean="0">
                <a:solidFill>
                  <a:srgbClr val="FF0000"/>
                </a:solidFill>
              </a:rPr>
              <a:t>=250+\-140 km/s</a:t>
            </a:r>
            <a:r>
              <a:rPr lang="ja-JP" altLang="en-US" dirty="0" smtClean="0"/>
              <a:t>と計算される。</a:t>
            </a:r>
            <a:endParaRPr kumimoji="1" lang="ja-JP" altLang="en-US" dirty="0"/>
          </a:p>
        </p:txBody>
      </p:sp>
      <p:pic>
        <p:nvPicPr>
          <p:cNvPr id="4" name="図 3" descr="スクリーンショット 2014-05-29 16.46.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275" y="3448050"/>
            <a:ext cx="2847975" cy="476554"/>
          </a:xfrm>
          <a:prstGeom prst="rect">
            <a:avLst/>
          </a:prstGeom>
        </p:spPr>
      </p:pic>
    </p:spTree>
    <p:extLst>
      <p:ext uri="{BB962C8B-B14F-4D97-AF65-F5344CB8AC3E}">
        <p14:creationId xmlns:p14="http://schemas.microsoft.com/office/powerpoint/2010/main" val="1585384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アウトフローの起源は何か</a:t>
            </a:r>
            <a:endParaRPr kumimoji="1" lang="ja-JP" altLang="en-US" dirty="0"/>
          </a:p>
        </p:txBody>
      </p:sp>
      <p:pic>
        <p:nvPicPr>
          <p:cNvPr id="3" name="図 2" descr="BPT.png"/>
          <p:cNvPicPr>
            <a:picLocks noChangeAspect="1"/>
          </p:cNvPicPr>
          <p:nvPr/>
        </p:nvPicPr>
        <p:blipFill rotWithShape="1">
          <a:blip r:embed="rId2">
            <a:extLst>
              <a:ext uri="{28A0092B-C50C-407E-A947-70E740481C1C}">
                <a14:useLocalDpi xmlns:a14="http://schemas.microsoft.com/office/drawing/2010/main" val="0"/>
              </a:ext>
            </a:extLst>
          </a:blip>
          <a:srcRect l="3480" t="7422" r="6512" b="7684"/>
          <a:stretch/>
        </p:blipFill>
        <p:spPr>
          <a:xfrm>
            <a:off x="990676" y="999104"/>
            <a:ext cx="3078958" cy="2904016"/>
          </a:xfrm>
          <a:prstGeom prst="rect">
            <a:avLst/>
          </a:prstGeom>
        </p:spPr>
      </p:pic>
      <p:pic>
        <p:nvPicPr>
          <p:cNvPr id="4" name="図 3" descr="CEx.png"/>
          <p:cNvPicPr>
            <a:picLocks noChangeAspect="1"/>
          </p:cNvPicPr>
          <p:nvPr/>
        </p:nvPicPr>
        <p:blipFill rotWithShape="1">
          <a:blip r:embed="rId3">
            <a:extLst>
              <a:ext uri="{28A0092B-C50C-407E-A947-70E740481C1C}">
                <a14:useLocalDpi xmlns:a14="http://schemas.microsoft.com/office/drawing/2010/main" val="0"/>
              </a:ext>
            </a:extLst>
          </a:blip>
          <a:srcRect l="3612" t="7841" r="5699" b="6241"/>
          <a:stretch/>
        </p:blipFill>
        <p:spPr>
          <a:xfrm>
            <a:off x="5014453" y="3918995"/>
            <a:ext cx="2943532" cy="2939005"/>
          </a:xfrm>
          <a:prstGeom prst="rect">
            <a:avLst/>
          </a:prstGeom>
        </p:spPr>
      </p:pic>
      <p:pic>
        <p:nvPicPr>
          <p:cNvPr id="5" name="図 4" descr="Blue.png"/>
          <p:cNvPicPr>
            <a:picLocks noChangeAspect="1"/>
          </p:cNvPicPr>
          <p:nvPr/>
        </p:nvPicPr>
        <p:blipFill rotWithShape="1">
          <a:blip r:embed="rId4">
            <a:extLst>
              <a:ext uri="{28A0092B-C50C-407E-A947-70E740481C1C}">
                <a14:useLocalDpi xmlns:a14="http://schemas.microsoft.com/office/drawing/2010/main" val="0"/>
              </a:ext>
            </a:extLst>
          </a:blip>
          <a:srcRect l="2981" t="7579" r="5988" b="6505"/>
          <a:stretch/>
        </p:blipFill>
        <p:spPr>
          <a:xfrm>
            <a:off x="955689" y="3918997"/>
            <a:ext cx="3113945" cy="2939003"/>
          </a:xfrm>
          <a:prstGeom prst="rect">
            <a:avLst/>
          </a:prstGeom>
        </p:spPr>
      </p:pic>
      <p:pic>
        <p:nvPicPr>
          <p:cNvPr id="7" name="図 6" descr="MEx.png"/>
          <p:cNvPicPr>
            <a:picLocks noChangeAspect="1"/>
          </p:cNvPicPr>
          <p:nvPr/>
        </p:nvPicPr>
        <p:blipFill rotWithShape="1">
          <a:blip r:embed="rId5">
            <a:extLst>
              <a:ext uri="{28A0092B-C50C-407E-A947-70E740481C1C}">
                <a14:useLocalDpi xmlns:a14="http://schemas.microsoft.com/office/drawing/2010/main" val="0"/>
              </a:ext>
            </a:extLst>
          </a:blip>
          <a:srcRect l="3755" t="7684" r="8282" b="7081"/>
          <a:stretch/>
        </p:blipFill>
        <p:spPr>
          <a:xfrm>
            <a:off x="4949004" y="1003317"/>
            <a:ext cx="3008981" cy="2915678"/>
          </a:xfrm>
          <a:prstGeom prst="rect">
            <a:avLst/>
          </a:prstGeom>
        </p:spPr>
      </p:pic>
    </p:spTree>
    <p:extLst>
      <p:ext uri="{BB962C8B-B14F-4D97-AF65-F5344CB8AC3E}">
        <p14:creationId xmlns:p14="http://schemas.microsoft.com/office/powerpoint/2010/main" val="39850922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10540</TotalTime>
  <Words>638</Words>
  <Application>Microsoft Macintosh PowerPoint</Application>
  <PresentationFormat>画面に合わせる (4:3)</PresentationFormat>
  <Paragraphs>129</Paragraphs>
  <Slides>21</Slides>
  <Notes>0</Notes>
  <HiddenSlides>10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クラリティ</vt:lpstr>
      <vt:lpstr>可視・近赤外線分光で探る遠方銀河の星形成フィードバック</vt:lpstr>
      <vt:lpstr>イントロダクション ：アウトフロー</vt:lpstr>
      <vt:lpstr>イントロダクション：[OII] Blobs </vt:lpstr>
      <vt:lpstr>Target: OIIB10 </vt:lpstr>
      <vt:lpstr>観測・解析</vt:lpstr>
      <vt:lpstr>観測・解析</vt:lpstr>
      <vt:lpstr>アウトフローはあるのか</vt:lpstr>
      <vt:lpstr>ガスはOIIB10を抜け出せるのか</vt:lpstr>
      <vt:lpstr>アウトフローの起源は何か</vt:lpstr>
      <vt:lpstr>OIIB10とは何者か？</vt:lpstr>
      <vt:lpstr>まとめ</vt:lpstr>
      <vt:lpstr>Mass loss rate</vt:lpstr>
      <vt:lpstr>目次</vt:lpstr>
      <vt:lpstr>撮像データ</vt:lpstr>
      <vt:lpstr>観測</vt:lpstr>
      <vt:lpstr>観測・解析</vt:lpstr>
      <vt:lpstr>Ionization Parameterと重元素量</vt:lpstr>
      <vt:lpstr>SEDと星形成率</vt:lpstr>
      <vt:lpstr>OIIB10は何者なのか</vt:lpstr>
      <vt:lpstr>Escape velocity</vt:lpstr>
      <vt:lpstr>Escape velocity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Harikane Yuichi</dc:creator>
  <cp:lastModifiedBy>Harikane Yuichi</cp:lastModifiedBy>
  <cp:revision>45</cp:revision>
  <dcterms:created xsi:type="dcterms:W3CDTF">2014-05-17T06:41:22Z</dcterms:created>
  <dcterms:modified xsi:type="dcterms:W3CDTF">2014-06-05T14:01:13Z</dcterms:modified>
</cp:coreProperties>
</file>