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3"/>
  </p:notesMasterIdLst>
  <p:sldIdLst>
    <p:sldId id="256" r:id="rId5"/>
    <p:sldId id="257" r:id="rId6"/>
    <p:sldId id="258" r:id="rId7"/>
    <p:sldId id="260" r:id="rId8"/>
    <p:sldId id="259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89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1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0DF88-AB55-E840-BC1E-540FFAFE23E0}" type="datetimeFigureOut">
              <a:rPr kumimoji="1" lang="ja-JP" altLang="en-US" smtClean="0"/>
              <a:t>2014/06/05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4988E3-5A82-724A-B203-997A93F08D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4959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988E3-5A82-724A-B203-997A93F08D6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7777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2014/06/05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2014/06/05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2014/06/05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2014/06/05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2014/06/05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2014/06/05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2014/06/05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2014/06/05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2014/06/05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2014/06/05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2014/06/05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2014/06/05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png"/><Relationship Id="rId5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236542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ja-JP" sz="3600" dirty="0">
                <a:solidFill>
                  <a:srgbClr val="016296"/>
                </a:solidFill>
                <a:latin typeface="ヒラギノ角ゴ Pro W6"/>
                <a:ea typeface="ヒラギノ角ゴ Pro W6"/>
                <a:cs typeface="ヒラギノ角ゴ Pro W6"/>
              </a:rPr>
              <a:t>Hubble Frontier Fields</a:t>
            </a:r>
            <a:r>
              <a:rPr lang="ja-JP" altLang="en-US" sz="3600" dirty="0">
                <a:solidFill>
                  <a:srgbClr val="016296"/>
                </a:solidFill>
                <a:latin typeface="ヒラギノ角ゴ Pro W6"/>
                <a:ea typeface="ヒラギノ角ゴ Pro W6"/>
                <a:cs typeface="ヒラギノ角ゴ Pro W6"/>
              </a:rPr>
              <a:t>に</a:t>
            </a:r>
            <a:r>
              <a:rPr lang="ja-JP" altLang="en-US" sz="3600" dirty="0" smtClean="0">
                <a:solidFill>
                  <a:srgbClr val="016296"/>
                </a:solidFill>
                <a:latin typeface="ヒラギノ角ゴ Pro W6"/>
                <a:ea typeface="ヒラギノ角ゴ Pro W6"/>
                <a:cs typeface="ヒラギノ角ゴ Pro W6"/>
              </a:rPr>
              <a:t>よる</a:t>
            </a:r>
            <a:r>
              <a:rPr lang="en-US" altLang="ja-JP" sz="3600" dirty="0" smtClean="0">
                <a:solidFill>
                  <a:srgbClr val="016296"/>
                </a:solidFill>
                <a:latin typeface="ヒラギノ角ゴ Pro W6"/>
                <a:ea typeface="ヒラギノ角ゴ Pro W6"/>
                <a:cs typeface="ヒラギノ角ゴ Pro W6"/>
              </a:rPr>
              <a:t/>
            </a:r>
            <a:br>
              <a:rPr lang="en-US" altLang="ja-JP" sz="3600" dirty="0" smtClean="0">
                <a:solidFill>
                  <a:srgbClr val="016296"/>
                </a:solidFill>
                <a:latin typeface="ヒラギノ角ゴ Pro W6"/>
                <a:ea typeface="ヒラギノ角ゴ Pro W6"/>
                <a:cs typeface="ヒラギノ角ゴ Pro W6"/>
              </a:rPr>
            </a:br>
            <a:r>
              <a:rPr lang="ja-JP" altLang="en-US" sz="3600" dirty="0" smtClean="0">
                <a:solidFill>
                  <a:srgbClr val="016296"/>
                </a:solidFill>
                <a:latin typeface="ヒラギノ角ゴ Pro W6"/>
                <a:ea typeface="ヒラギノ角ゴ Pro W6"/>
                <a:cs typeface="ヒラギノ角ゴ Pro W6"/>
              </a:rPr>
              <a:t>再電離期</a:t>
            </a:r>
            <a:r>
              <a:rPr lang="ja-JP" altLang="en-US" sz="3600" dirty="0">
                <a:solidFill>
                  <a:srgbClr val="016296"/>
                </a:solidFill>
                <a:latin typeface="ヒラギノ角ゴ Pro W6"/>
                <a:ea typeface="ヒラギノ角ゴ Pro W6"/>
                <a:cs typeface="ヒラギノ角ゴ Pro W6"/>
              </a:rPr>
              <a:t>の</a:t>
            </a:r>
            <a:r>
              <a:rPr lang="en-US" altLang="ja-JP" sz="3600" dirty="0">
                <a:solidFill>
                  <a:srgbClr val="016296"/>
                </a:solidFill>
                <a:latin typeface="ヒラギノ角ゴ Pro W6"/>
                <a:ea typeface="ヒラギノ角ゴ Pro W6"/>
                <a:cs typeface="ヒラギノ角ゴ Pro W6"/>
              </a:rPr>
              <a:t>UV</a:t>
            </a:r>
            <a:r>
              <a:rPr lang="ja-JP" altLang="en-US" sz="3600" dirty="0">
                <a:solidFill>
                  <a:srgbClr val="016296"/>
                </a:solidFill>
                <a:latin typeface="ヒラギノ角ゴ Pro W6"/>
                <a:ea typeface="ヒラギノ角ゴ Pro W6"/>
                <a:cs typeface="ヒラギノ角ゴ Pro W6"/>
              </a:rPr>
              <a:t>光度関数への制限</a:t>
            </a:r>
            <a:endParaRPr kumimoji="1" lang="ja-JP" altLang="en-US" sz="3600" dirty="0">
              <a:solidFill>
                <a:srgbClr val="016296"/>
              </a:solidFill>
              <a:latin typeface="ヒラギノ角ゴ Pro W6"/>
              <a:ea typeface="ヒラギノ角ゴ Pro W6"/>
              <a:cs typeface="ヒラギノ角ゴ Pro W6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973" y="5084365"/>
            <a:ext cx="7086600" cy="1182041"/>
          </a:xfrm>
        </p:spPr>
        <p:txBody>
          <a:bodyPr>
            <a:normAutofit/>
          </a:bodyPr>
          <a:lstStyle/>
          <a:p>
            <a:r>
              <a:rPr kumimoji="1" lang="ja-JP" altLang="en-US" sz="2400" dirty="0" smtClean="0">
                <a:solidFill>
                  <a:schemeClr val="tx1"/>
                </a:solidFill>
              </a:rPr>
              <a:t>石垣真史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, </a:t>
            </a:r>
            <a:r>
              <a:rPr kumimoji="1" lang="ja-JP" altLang="en-US" sz="2400" dirty="0" smtClean="0">
                <a:solidFill>
                  <a:schemeClr val="tx1"/>
                </a:solidFill>
              </a:rPr>
              <a:t>川俣良太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, </a:t>
            </a:r>
            <a:r>
              <a:rPr kumimoji="1" lang="ja-JP" altLang="en-US" sz="2400" dirty="0" smtClean="0">
                <a:solidFill>
                  <a:schemeClr val="tx1"/>
                </a:solidFill>
              </a:rPr>
              <a:t>大栗真宗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, </a:t>
            </a:r>
            <a:r>
              <a:rPr kumimoji="1" lang="ja-JP" altLang="en-US" sz="2400" dirty="0" smtClean="0">
                <a:solidFill>
                  <a:schemeClr val="tx1"/>
                </a:solidFill>
              </a:rPr>
              <a:t>大内正己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, </a:t>
            </a:r>
            <a:r>
              <a:rPr kumimoji="1" lang="ja-JP" altLang="en-US" sz="2400" dirty="0" smtClean="0">
                <a:solidFill>
                  <a:schemeClr val="tx1"/>
                </a:solidFill>
              </a:rPr>
              <a:t>嶋作一大</a:t>
            </a:r>
            <a:endParaRPr kumimoji="1" lang="en-US" altLang="ja-JP" sz="2400" dirty="0" smtClean="0">
              <a:solidFill>
                <a:schemeClr val="tx1"/>
              </a:solidFill>
            </a:endParaRPr>
          </a:p>
          <a:p>
            <a:r>
              <a:rPr kumimoji="1" lang="en-US" altLang="ja-JP" sz="2400" dirty="0" smtClean="0">
                <a:solidFill>
                  <a:schemeClr val="tx1"/>
                </a:solidFill>
              </a:rPr>
              <a:t>(</a:t>
            </a:r>
            <a:r>
              <a:rPr kumimoji="1" lang="ja-JP" altLang="en-US" sz="2400" dirty="0" smtClean="0">
                <a:solidFill>
                  <a:schemeClr val="tx1"/>
                </a:solidFill>
              </a:rPr>
              <a:t>東京大学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)</a:t>
            </a:r>
            <a:endParaRPr kumimoji="1" lang="en-US" altLang="ja-JP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289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50256" y="446579"/>
            <a:ext cx="7798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u="sng" dirty="0" smtClean="0">
                <a:solidFill>
                  <a:schemeClr val="accent1">
                    <a:lumMod val="50000"/>
                  </a:schemeClr>
                </a:solidFill>
                <a:latin typeface="Avenir Next Demi Bold"/>
                <a:ea typeface="HGS創英角ｺﾞｼｯｸUB"/>
                <a:cs typeface="Avenir Next Demi Bold"/>
              </a:rPr>
              <a:t>Introduction</a:t>
            </a:r>
            <a:r>
              <a:rPr kumimoji="1" lang="ja-JP" altLang="en-US" sz="2800" u="sng" dirty="0" smtClean="0">
                <a:solidFill>
                  <a:schemeClr val="accent1">
                    <a:lumMod val="50000"/>
                  </a:schemeClr>
                </a:solidFill>
                <a:latin typeface="Avenir Next Demi Bold"/>
                <a:ea typeface="HGS創英角ｺﾞｼｯｸUB"/>
                <a:cs typeface="Avenir Next Demi Bold"/>
              </a:rPr>
              <a:t>　　　　　　　　　　　　　</a:t>
            </a:r>
            <a:endParaRPr kumimoji="1" lang="ja-JP" altLang="en-US" sz="2800" u="sng" dirty="0">
              <a:solidFill>
                <a:schemeClr val="accent1">
                  <a:lumMod val="50000"/>
                </a:schemeClr>
              </a:solidFill>
              <a:latin typeface="Avenir Next Demi Bold"/>
              <a:ea typeface="HGS創英角ｺﾞｼｯｸUB"/>
              <a:cs typeface="Avenir Next Demi Bold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2171" y="1002308"/>
            <a:ext cx="6262776" cy="380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>
              <a:lnSpc>
                <a:spcPct val="150000"/>
              </a:lnSpc>
            </a:pPr>
            <a:r>
              <a:rPr kumimoji="1"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・宇宙</a:t>
            </a:r>
            <a:r>
              <a:rPr kumimoji="1"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再電離</a:t>
            </a:r>
            <a:endParaRPr kumimoji="1" lang="en-US" altLang="ja-JP" dirty="0" smtClean="0">
              <a:latin typeface="ヒラギノ角ゴ ProN W3"/>
              <a:ea typeface="ヒラギノ角ゴ ProN W3"/>
              <a:cs typeface="ヒラギノ角ゴ ProN W3"/>
            </a:endParaRPr>
          </a:p>
          <a:p>
            <a:pPr latinLnBrk="1">
              <a:lnSpc>
                <a:spcPct val="150000"/>
              </a:lnSpc>
            </a:pPr>
            <a:r>
              <a:rPr kumimoji="1" lang="en-US" altLang="ja-JP" dirty="0">
                <a:latin typeface="ヒラギノ角ゴ ProN W3"/>
                <a:ea typeface="ヒラギノ角ゴ ProN W3"/>
                <a:cs typeface="ヒラギノ角ゴ ProN W3"/>
              </a:rPr>
              <a:t> </a:t>
            </a:r>
            <a:r>
              <a:rPr kumimoji="1" lang="en-US" altLang="ja-JP" dirty="0" smtClean="0">
                <a:latin typeface="ヒラギノ角ゴ ProN W3"/>
                <a:ea typeface="ヒラギノ角ゴ ProN W3"/>
                <a:cs typeface="ヒラギノ角ゴ ProN W3"/>
              </a:rPr>
              <a:t>     z ~ 6</a:t>
            </a:r>
            <a:r>
              <a:rPr kumimoji="1"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で完了</a:t>
            </a:r>
            <a:endParaRPr kumimoji="1" lang="en-US" altLang="ja-JP" dirty="0" smtClean="0">
              <a:latin typeface="ヒラギノ角ゴ ProN W3"/>
              <a:ea typeface="ヒラギノ角ゴ ProN W3"/>
              <a:cs typeface="ヒラギノ角ゴ ProN W3"/>
            </a:endParaRPr>
          </a:p>
          <a:p>
            <a:pPr latinLnBrk="1">
              <a:lnSpc>
                <a:spcPct val="150000"/>
              </a:lnSpc>
            </a:pPr>
            <a:r>
              <a:rPr kumimoji="1" lang="en-US" altLang="ja-JP" dirty="0">
                <a:latin typeface="ヒラギノ角ゴ ProN W3"/>
                <a:ea typeface="ヒラギノ角ゴ ProN W3"/>
                <a:cs typeface="ヒラギノ角ゴ ProN W3"/>
              </a:rPr>
              <a:t> </a:t>
            </a:r>
            <a:r>
              <a:rPr kumimoji="1" lang="en-US" altLang="ja-JP" dirty="0" smtClean="0">
                <a:latin typeface="ヒラギノ角ゴ ProN W3"/>
                <a:ea typeface="ヒラギノ角ゴ ProN W3"/>
                <a:cs typeface="ヒラギノ角ゴ ProN W3"/>
              </a:rPr>
              <a:t>     </a:t>
            </a:r>
            <a:r>
              <a:rPr kumimoji="1"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星</a:t>
            </a:r>
            <a:r>
              <a:rPr kumimoji="1"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形成銀河による電離光子の寄与が</a:t>
            </a:r>
            <a:r>
              <a:rPr kumimoji="1"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大</a:t>
            </a:r>
            <a:r>
              <a:rPr kumimoji="1"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きい</a:t>
            </a:r>
            <a:r>
              <a:rPr kumimoji="1"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？</a:t>
            </a:r>
            <a:endParaRPr kumimoji="1" lang="en-US" altLang="ja-JP" dirty="0" smtClean="0">
              <a:latin typeface="ヒラギノ角ゴ ProN W3"/>
              <a:ea typeface="ヒラギノ角ゴ ProN W3"/>
              <a:cs typeface="ヒラギノ角ゴ ProN W3"/>
            </a:endParaRPr>
          </a:p>
          <a:p>
            <a:pPr latinLnBrk="1">
              <a:lnSpc>
                <a:spcPct val="150000"/>
              </a:lnSpc>
            </a:pPr>
            <a:r>
              <a:rPr kumimoji="1"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・</a:t>
            </a:r>
            <a:r>
              <a:rPr kumimoji="1" lang="en-US" altLang="ja-JP" dirty="0" smtClean="0">
                <a:latin typeface="ヒラギノ角ゴ ProN W3"/>
                <a:ea typeface="ヒラギノ角ゴ ProN W3"/>
                <a:cs typeface="ヒラギノ角ゴ ProN W3"/>
              </a:rPr>
              <a:t>Hubble Frontier </a:t>
            </a:r>
            <a:r>
              <a:rPr kumimoji="1" lang="en-US" altLang="ja-JP" dirty="0" smtClean="0">
                <a:latin typeface="ヒラギノ角ゴ ProN W3"/>
                <a:ea typeface="ヒラギノ角ゴ ProN W3"/>
                <a:cs typeface="ヒラギノ角ゴ ProN W3"/>
              </a:rPr>
              <a:t>Fields (HFF)</a:t>
            </a:r>
            <a:endParaRPr kumimoji="1" lang="en-US" altLang="ja-JP" dirty="0" smtClean="0">
              <a:latin typeface="ヒラギノ角ゴ ProN W3"/>
              <a:ea typeface="ヒラギノ角ゴ ProN W3"/>
              <a:cs typeface="ヒラギノ角ゴ ProN W3"/>
            </a:endParaRPr>
          </a:p>
          <a:p>
            <a:pPr latinLnBrk="1">
              <a:lnSpc>
                <a:spcPct val="150000"/>
              </a:lnSpc>
            </a:pPr>
            <a:r>
              <a:rPr kumimoji="1"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　　</a:t>
            </a:r>
            <a:r>
              <a:rPr kumimoji="1" lang="en-US" altLang="ja-JP" dirty="0" smtClean="0">
                <a:latin typeface="ヒラギノ角ゴ ProN W3"/>
                <a:ea typeface="ヒラギノ角ゴ ProN W3"/>
                <a:cs typeface="ヒラギノ角ゴ ProN W3"/>
              </a:rPr>
              <a:t>2013</a:t>
            </a:r>
            <a:r>
              <a:rPr kumimoji="1"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年秋</a:t>
            </a:r>
            <a:r>
              <a:rPr kumimoji="1"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より</a:t>
            </a:r>
            <a:r>
              <a:rPr kumimoji="1" lang="en-US" altLang="ja-JP" dirty="0" smtClean="0">
                <a:latin typeface="ヒラギノ角ゴ ProN W3"/>
                <a:ea typeface="ヒラギノ角ゴ ProN W3"/>
                <a:cs typeface="ヒラギノ角ゴ ProN W3"/>
              </a:rPr>
              <a:t>HST</a:t>
            </a:r>
            <a:r>
              <a:rPr kumimoji="1"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で</a:t>
            </a:r>
            <a:r>
              <a:rPr kumimoji="1"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６つ</a:t>
            </a:r>
            <a:r>
              <a:rPr kumimoji="1"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の銀河団を撮像</a:t>
            </a:r>
            <a:endParaRPr kumimoji="1" lang="en-US" altLang="ja-JP" dirty="0" smtClean="0">
              <a:latin typeface="ヒラギノ角ゴ ProN W3"/>
              <a:ea typeface="ヒラギノ角ゴ ProN W3"/>
              <a:cs typeface="ヒラギノ角ゴ ProN W3"/>
            </a:endParaRPr>
          </a:p>
          <a:p>
            <a:pPr latinLnBrk="1">
              <a:lnSpc>
                <a:spcPct val="150000"/>
              </a:lnSpc>
            </a:pPr>
            <a:r>
              <a:rPr kumimoji="1"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　　重力レンズ効果により暗い背景銀河を探査</a:t>
            </a:r>
            <a:endParaRPr kumimoji="1" lang="en-US" altLang="ja-JP" dirty="0" smtClean="0">
              <a:latin typeface="ヒラギノ角ゴ ProN W3"/>
              <a:ea typeface="ヒラギノ角ゴ ProN W3"/>
              <a:cs typeface="ヒラギノ角ゴ ProN W3"/>
            </a:endParaRPr>
          </a:p>
          <a:p>
            <a:pPr latinLnBrk="1">
              <a:lnSpc>
                <a:spcPct val="150000"/>
              </a:lnSpc>
            </a:pPr>
            <a:r>
              <a:rPr kumimoji="1"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　　現在</a:t>
            </a:r>
            <a:r>
              <a:rPr kumimoji="1" lang="en-US" altLang="ja-JP" dirty="0" smtClean="0">
                <a:latin typeface="ヒラギノ角ゴ ProN W3"/>
                <a:ea typeface="ヒラギノ角ゴ ProN W3"/>
                <a:cs typeface="ヒラギノ角ゴ ProN W3"/>
              </a:rPr>
              <a:t>Abell 2744</a:t>
            </a:r>
            <a:r>
              <a:rPr kumimoji="1"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の赤外観測が終了</a:t>
            </a:r>
            <a:endParaRPr kumimoji="1" lang="en-US" altLang="ja-JP" dirty="0">
              <a:latin typeface="ヒラギノ角ゴ ProN W3"/>
              <a:ea typeface="ヒラギノ角ゴ ProN W3"/>
              <a:cs typeface="ヒラギノ角ゴ ProN W3"/>
            </a:endParaRPr>
          </a:p>
          <a:p>
            <a:pPr latinLnBrk="1">
              <a:lnSpc>
                <a:spcPct val="150000"/>
              </a:lnSpc>
            </a:pPr>
            <a:r>
              <a:rPr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・</a:t>
            </a:r>
            <a:r>
              <a:rPr lang="en-US" altLang="ja-JP" dirty="0" smtClean="0">
                <a:latin typeface="ヒラギノ角ゴ ProN W3"/>
                <a:ea typeface="ヒラギノ角ゴ ProN W3"/>
                <a:cs typeface="ヒラギノ角ゴ ProN W3"/>
              </a:rPr>
              <a:t>z</a:t>
            </a:r>
            <a:r>
              <a:rPr lang="en-US" altLang="ja-JP" dirty="0">
                <a:latin typeface="ヒラギノ角ゴ ProN W3"/>
                <a:ea typeface="ヒラギノ角ゴ ProN W3"/>
                <a:cs typeface="ヒラギノ角ゴ ProN W3"/>
              </a:rPr>
              <a:t>~6-8</a:t>
            </a:r>
            <a:r>
              <a:rPr lang="ja-JP" altLang="en-US" dirty="0">
                <a:latin typeface="ヒラギノ角ゴ ProN W3"/>
                <a:ea typeface="ヒラギノ角ゴ ProN W3"/>
                <a:cs typeface="ヒラギノ角ゴ ProN W3"/>
              </a:rPr>
              <a:t>の暗い銀河の個数密度を求め</a:t>
            </a:r>
            <a:r>
              <a:rPr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、</a:t>
            </a:r>
            <a:endParaRPr lang="en-US" altLang="ja-JP" dirty="0" smtClean="0">
              <a:latin typeface="ヒラギノ角ゴ ProN W3"/>
              <a:ea typeface="ヒラギノ角ゴ ProN W3"/>
              <a:cs typeface="ヒラギノ角ゴ ProN W3"/>
            </a:endParaRPr>
          </a:p>
          <a:p>
            <a:pPr latinLnBrk="1">
              <a:lnSpc>
                <a:spcPct val="150000"/>
              </a:lnSpc>
            </a:pPr>
            <a:r>
              <a:rPr lang="en-US" altLang="ja-JP" dirty="0">
                <a:latin typeface="ヒラギノ角ゴ ProN W3"/>
                <a:ea typeface="ヒラギノ角ゴ ProN W3"/>
                <a:cs typeface="ヒラギノ角ゴ ProN W3"/>
              </a:rPr>
              <a:t> </a:t>
            </a:r>
            <a:r>
              <a:rPr lang="en-US" altLang="ja-JP" dirty="0" smtClean="0">
                <a:latin typeface="ヒラギノ角ゴ ProN W3"/>
                <a:ea typeface="ヒラギノ角ゴ ProN W3"/>
                <a:cs typeface="ヒラギノ角ゴ ProN W3"/>
              </a:rPr>
              <a:t>  </a:t>
            </a:r>
            <a:r>
              <a:rPr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宇宙再電離への寄与を議論</a:t>
            </a:r>
            <a:endParaRPr lang="en-US" altLang="ja-JP" dirty="0" smtClean="0">
              <a:latin typeface="ヒラギノ角ゴ ProN W3"/>
              <a:ea typeface="ヒラギノ角ゴ ProN W3"/>
              <a:cs typeface="ヒラギノ角ゴ ProN W3"/>
            </a:endParaRPr>
          </a:p>
        </p:txBody>
      </p:sp>
      <p:pic>
        <p:nvPicPr>
          <p:cNvPr id="6" name="図 5" descr="abells106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353" y="5300022"/>
            <a:ext cx="1416236" cy="1334305"/>
          </a:xfrm>
          <a:prstGeom prst="rect">
            <a:avLst/>
          </a:prstGeom>
        </p:spPr>
      </p:pic>
      <p:pic>
        <p:nvPicPr>
          <p:cNvPr id="7" name="図 6" descr="combo_abell_37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606" y="5300022"/>
            <a:ext cx="1622552" cy="1334305"/>
          </a:xfrm>
          <a:prstGeom prst="rect">
            <a:avLst/>
          </a:prstGeom>
        </p:spPr>
      </p:pic>
      <p:pic>
        <p:nvPicPr>
          <p:cNvPr id="8" name="図 7" descr="combo_macs_j041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419" y="5294447"/>
            <a:ext cx="1356949" cy="1339880"/>
          </a:xfrm>
          <a:prstGeom prst="rect">
            <a:avLst/>
          </a:prstGeom>
        </p:spPr>
      </p:pic>
      <p:pic>
        <p:nvPicPr>
          <p:cNvPr id="9" name="図 8" descr="combo_macs_j071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366" y="5287794"/>
            <a:ext cx="1363579" cy="1346534"/>
          </a:xfrm>
          <a:prstGeom prst="rect">
            <a:avLst/>
          </a:prstGeom>
        </p:spPr>
      </p:pic>
      <p:pic>
        <p:nvPicPr>
          <p:cNvPr id="10" name="図 9" descr="combo_macs_j1149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809" y="5299990"/>
            <a:ext cx="1338559" cy="1334337"/>
          </a:xfrm>
          <a:prstGeom prst="rect">
            <a:avLst/>
          </a:prstGeom>
        </p:spPr>
      </p:pic>
      <p:pic>
        <p:nvPicPr>
          <p:cNvPr id="11" name="図 10" descr="combo_press_release_jan_7_20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32" y="5293895"/>
            <a:ext cx="1239541" cy="1340433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282740" y="4992245"/>
            <a:ext cx="10256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latin typeface="+mj-lt"/>
                <a:ea typeface="ヒラギノ角ゴ ProN W3"/>
                <a:cs typeface="ヒラギノ角ゴ ProN W3"/>
              </a:rPr>
              <a:t>Abell 2744</a:t>
            </a:r>
            <a:endParaRPr kumimoji="1" lang="ja-JP" altLang="en-US" sz="1200" dirty="0">
              <a:latin typeface="+mj-lt"/>
              <a:ea typeface="ヒラギノ角ゴ ProN W3"/>
              <a:cs typeface="ヒラギノ角ゴ ProN W3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85192" y="5017359"/>
            <a:ext cx="965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latin typeface="+mj-lt"/>
                <a:ea typeface="ヒラギノ角ゴ ProN W3"/>
                <a:cs typeface="ヒラギノ角ゴ ProN W3"/>
              </a:rPr>
              <a:t>Abell 370</a:t>
            </a:r>
            <a:endParaRPr kumimoji="1" lang="ja-JP" altLang="en-US" sz="1200" dirty="0">
              <a:latin typeface="+mj-lt"/>
              <a:ea typeface="ヒラギノ角ゴ ProN W3"/>
              <a:cs typeface="ヒラギノ角ゴ ProN W3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992778" y="5023762"/>
            <a:ext cx="17742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MACSJ0416.1- 2403 </a:t>
            </a:r>
            <a:endParaRPr lang="ja-JP" altLang="en-US" sz="12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391054" y="5003553"/>
            <a:ext cx="1765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MACSJ0717.5+3745 </a:t>
            </a:r>
            <a:endParaRPr lang="ja-JP" altLang="en-US" sz="12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308393" y="4992245"/>
            <a:ext cx="20015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MACSJ1149.5+2223 </a:t>
            </a:r>
            <a:endParaRPr lang="ja-JP" altLang="en-US" sz="12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740328" y="5023762"/>
            <a:ext cx="1076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latin typeface="+mj-lt"/>
                <a:ea typeface="ヒラギノ角ゴ ProN W3"/>
                <a:cs typeface="ヒラギノ角ゴ ProN W3"/>
              </a:rPr>
              <a:t>Abell S1063</a:t>
            </a:r>
            <a:endParaRPr kumimoji="1" lang="ja-JP" altLang="en-US" sz="1200" dirty="0">
              <a:latin typeface="+mj-lt"/>
              <a:ea typeface="ヒラギノ角ゴ ProN W3"/>
              <a:cs typeface="ヒラギノ角ゴ ProN W3"/>
            </a:endParaRPr>
          </a:p>
        </p:txBody>
      </p:sp>
    </p:spTree>
    <p:extLst>
      <p:ext uri="{BB962C8B-B14F-4D97-AF65-F5344CB8AC3E}">
        <p14:creationId xmlns:p14="http://schemas.microsoft.com/office/powerpoint/2010/main" val="2685380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78811" y="552198"/>
            <a:ext cx="7399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u="sng" dirty="0" smtClean="0">
                <a:solidFill>
                  <a:srgbClr val="016296"/>
                </a:solidFill>
                <a:latin typeface="Avenir Next Demi Bold"/>
                <a:ea typeface="ヒラギノ角ゴ ProN W3"/>
                <a:cs typeface="Avenir Next Demi Bold"/>
              </a:rPr>
              <a:t>Data &amp; Sample Selection</a:t>
            </a:r>
            <a:r>
              <a:rPr kumimoji="1" lang="ja-JP" altLang="en-US" sz="2800" u="sng" dirty="0" smtClean="0">
                <a:solidFill>
                  <a:srgbClr val="016296"/>
                </a:solidFill>
                <a:latin typeface="Avenir Next Demi Bold"/>
                <a:ea typeface="ヒラギノ角ゴ ProN W3"/>
                <a:cs typeface="Avenir Next Demi Bold"/>
              </a:rPr>
              <a:t>　　　　　　　　　　　</a:t>
            </a:r>
            <a:endParaRPr kumimoji="1" lang="ja-JP" altLang="en-US" sz="2800" u="sng" dirty="0">
              <a:solidFill>
                <a:srgbClr val="016296"/>
              </a:solidFill>
              <a:latin typeface="Avenir Next Demi Bold"/>
              <a:ea typeface="ヒラギノ角ゴ ProN W3"/>
              <a:cs typeface="Avenir Next Demi Bold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94494" y="4029207"/>
            <a:ext cx="3483818" cy="173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・ライマンブレーク法により</a:t>
            </a:r>
            <a:endParaRPr kumimoji="1" lang="en-US" altLang="ja-JP" dirty="0" smtClean="0">
              <a:latin typeface="ヒラギノ角ゴ ProN W3"/>
              <a:ea typeface="ヒラギノ角ゴ ProN W3"/>
              <a:cs typeface="ヒラギノ角ゴ ProN W3"/>
            </a:endParaRPr>
          </a:p>
          <a:p>
            <a:pPr>
              <a:lnSpc>
                <a:spcPct val="150000"/>
              </a:lnSpc>
            </a:pPr>
            <a:r>
              <a:rPr kumimoji="1" lang="ja-JP" altLang="en-US" dirty="0">
                <a:latin typeface="ヒラギノ角ゴ ProN W3"/>
                <a:ea typeface="ヒラギノ角ゴ ProN W3"/>
                <a:cs typeface="ヒラギノ角ゴ ProN W3"/>
              </a:rPr>
              <a:t>　</a:t>
            </a:r>
            <a:r>
              <a:rPr kumimoji="1"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　</a:t>
            </a:r>
            <a:r>
              <a:rPr kumimoji="1" lang="en-US" altLang="ja-JP" dirty="0" err="1" smtClean="0">
                <a:latin typeface="ヒラギノ角ゴ ProN W3"/>
                <a:ea typeface="ヒラギノ角ゴ ProN W3"/>
                <a:cs typeface="ヒラギノ角ゴ ProN W3"/>
              </a:rPr>
              <a:t>i</a:t>
            </a:r>
            <a:r>
              <a:rPr kumimoji="1" lang="en-US" altLang="ja-JP" dirty="0" smtClean="0">
                <a:latin typeface="ヒラギノ角ゴ ProN W3"/>
                <a:ea typeface="ヒラギノ角ゴ ProN W3"/>
                <a:cs typeface="ヒラギノ角ゴ ProN W3"/>
              </a:rPr>
              <a:t>-dropout (z~6-7): 10</a:t>
            </a:r>
            <a:r>
              <a:rPr kumimoji="1"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天体</a:t>
            </a:r>
            <a:endParaRPr kumimoji="1" lang="en-US" altLang="ja-JP" dirty="0" smtClean="0">
              <a:latin typeface="ヒラギノ角ゴ ProN W3"/>
              <a:ea typeface="ヒラギノ角ゴ ProN W3"/>
              <a:cs typeface="ヒラギノ角ゴ ProN W3"/>
            </a:endParaRPr>
          </a:p>
          <a:p>
            <a:pPr>
              <a:lnSpc>
                <a:spcPct val="150000"/>
              </a:lnSpc>
            </a:pPr>
            <a:r>
              <a:rPr kumimoji="1" lang="ja-JP" altLang="ja-JP" dirty="0">
                <a:latin typeface="ヒラギノ角ゴ ProN W3"/>
                <a:ea typeface="ヒラギノ角ゴ ProN W3"/>
                <a:cs typeface="ヒラギノ角ゴ ProN W3"/>
              </a:rPr>
              <a:t>　</a:t>
            </a:r>
            <a:r>
              <a:rPr kumimoji="1"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　</a:t>
            </a:r>
            <a:r>
              <a:rPr kumimoji="1" lang="en-US" altLang="ja-JP" dirty="0" smtClean="0">
                <a:latin typeface="ヒラギノ角ゴ ProN W3"/>
                <a:ea typeface="ヒラギノ角ゴ ProN W3"/>
                <a:cs typeface="ヒラギノ角ゴ ProN W3"/>
              </a:rPr>
              <a:t>Y-dropout (z~8): 9</a:t>
            </a:r>
            <a:r>
              <a:rPr kumimoji="1"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天体</a:t>
            </a:r>
            <a:r>
              <a:rPr kumimoji="1" lang="en-US" altLang="ja-JP" dirty="0">
                <a:latin typeface="ヒラギノ角ゴ ProN W3"/>
                <a:ea typeface="ヒラギノ角ゴ ProN W3"/>
                <a:cs typeface="ヒラギノ角ゴ ProN W3"/>
              </a:rPr>
              <a:t> </a:t>
            </a:r>
            <a:r>
              <a:rPr kumimoji="1" lang="en-US" altLang="ja-JP" dirty="0" smtClean="0">
                <a:latin typeface="ヒラギノ角ゴ ProN W3"/>
                <a:ea typeface="ヒラギノ角ゴ ProN W3"/>
                <a:cs typeface="ヒラギノ角ゴ ProN W3"/>
              </a:rPr>
              <a:t> </a:t>
            </a:r>
            <a:endParaRPr kumimoji="1" lang="en-US" altLang="ja-JP" dirty="0" smtClean="0">
              <a:latin typeface="ヒラギノ角ゴ ProN W3"/>
              <a:ea typeface="ヒラギノ角ゴ ProN W3"/>
              <a:cs typeface="ヒラギノ角ゴ ProN W3"/>
            </a:endParaRPr>
          </a:p>
          <a:p>
            <a:pPr>
              <a:lnSpc>
                <a:spcPct val="150000"/>
              </a:lnSpc>
            </a:pPr>
            <a:r>
              <a:rPr kumimoji="1" lang="en-US" altLang="ja-JP" dirty="0">
                <a:latin typeface="ヒラギノ角ゴ ProN W3"/>
                <a:ea typeface="ヒラギノ角ゴ ProN W3"/>
                <a:cs typeface="ヒラギノ角ゴ ProN W3"/>
              </a:rPr>
              <a:t> </a:t>
            </a:r>
            <a:r>
              <a:rPr kumimoji="1" lang="en-US" altLang="ja-JP" dirty="0" smtClean="0">
                <a:latin typeface="ヒラギノ角ゴ ProN W3"/>
                <a:ea typeface="ヒラギノ角ゴ ProN W3"/>
                <a:cs typeface="ヒラギノ角ゴ ProN W3"/>
              </a:rPr>
              <a:t>    </a:t>
            </a:r>
            <a:r>
              <a:rPr kumimoji="1"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を</a:t>
            </a:r>
            <a:r>
              <a:rPr kumimoji="1"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選択</a:t>
            </a:r>
            <a:endParaRPr kumimoji="1" lang="en-US" altLang="ja-JP" dirty="0" smtClean="0">
              <a:latin typeface="ヒラギノ角ゴ ProN W3"/>
              <a:ea typeface="ヒラギノ角ゴ ProN W3"/>
              <a:cs typeface="ヒラギノ角ゴ ProN W3"/>
            </a:endParaRPr>
          </a:p>
        </p:txBody>
      </p:sp>
      <p:pic>
        <p:nvPicPr>
          <p:cNvPr id="4" name="図 3" descr="color_color7_whit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311" y="4737819"/>
            <a:ext cx="2685812" cy="2014359"/>
          </a:xfrm>
          <a:prstGeom prst="rect">
            <a:avLst/>
          </a:prstGeom>
        </p:spPr>
      </p:pic>
      <p:pic>
        <p:nvPicPr>
          <p:cNvPr id="5" name="図 4" descr="color_color_white8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591" y="4737750"/>
            <a:ext cx="2686324" cy="201474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31211" y="1218775"/>
            <a:ext cx="7671789" cy="2469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・</a:t>
            </a:r>
            <a:r>
              <a:rPr kumimoji="1" lang="en-US" altLang="ja-JP" dirty="0" smtClean="0">
                <a:latin typeface="ヒラギノ角ゴ ProN W3"/>
                <a:ea typeface="ヒラギノ角ゴ ProN W3"/>
                <a:cs typeface="ヒラギノ角ゴ ProN W3"/>
              </a:rPr>
              <a:t>WFC3  </a:t>
            </a:r>
            <a:r>
              <a:rPr kumimoji="1" lang="en-US" altLang="ja-JP" dirty="0" smtClean="0">
                <a:latin typeface="ヒラギノ角ゴ ProN W3"/>
                <a:ea typeface="ヒラギノ角ゴ ProN W3"/>
                <a:cs typeface="ヒラギノ角ゴ ProN W3"/>
              </a:rPr>
              <a:t>← HFF data</a:t>
            </a:r>
            <a:endParaRPr kumimoji="1" lang="en-US" altLang="ja-JP" dirty="0" smtClean="0">
              <a:latin typeface="ヒラギノ角ゴ ProN W3"/>
              <a:ea typeface="ヒラギノ角ゴ ProN W3"/>
              <a:cs typeface="ヒラギノ角ゴ ProN W3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1600" dirty="0">
                <a:latin typeface="ヒラギノ角ゴ ProN W3"/>
                <a:ea typeface="ヒラギノ角ゴ ProN W3"/>
                <a:cs typeface="ヒラギノ角ゴ ProN W3"/>
              </a:rPr>
              <a:t> </a:t>
            </a:r>
            <a:r>
              <a:rPr kumimoji="1" lang="en-US" altLang="ja-JP" sz="1600" dirty="0" smtClean="0">
                <a:latin typeface="ヒラギノ角ゴ ProN W3"/>
                <a:ea typeface="ヒラギノ角ゴ ProN W3"/>
                <a:cs typeface="ヒラギノ角ゴ ProN W3"/>
              </a:rPr>
              <a:t>  Filter: F105W, F125W, F140W, F160W</a:t>
            </a:r>
          </a:p>
          <a:p>
            <a:pPr>
              <a:lnSpc>
                <a:spcPct val="150000"/>
              </a:lnSpc>
            </a:pPr>
            <a:r>
              <a:rPr kumimoji="1" lang="en-US" altLang="ja-JP" sz="1600" dirty="0">
                <a:latin typeface="ヒラギノ角ゴ ProN W3"/>
                <a:ea typeface="ヒラギノ角ゴ ProN W3"/>
                <a:cs typeface="ヒラギノ角ゴ ProN W3"/>
              </a:rPr>
              <a:t> </a:t>
            </a:r>
            <a:r>
              <a:rPr kumimoji="1" lang="en-US" altLang="ja-JP" sz="1600" dirty="0" smtClean="0">
                <a:latin typeface="ヒラギノ角ゴ ProN W3"/>
                <a:ea typeface="ヒラギノ角ゴ ProN W3"/>
                <a:cs typeface="ヒラギノ角ゴ ProN W3"/>
              </a:rPr>
              <a:t>  Depth (5</a:t>
            </a:r>
            <a:r>
              <a:rPr kumimoji="1" lang="en-US" altLang="ja-JP" sz="1600" dirty="0" smtClean="0">
                <a:latin typeface="ヒラギノ角ゴ ProN W3"/>
                <a:ea typeface="ヒラギノ角ゴ ProN W3"/>
                <a:cs typeface="ヒラギノ角ゴ ProN W3"/>
              </a:rPr>
              <a:t>σ): 28.6 ~ 28.9</a:t>
            </a:r>
          </a:p>
          <a:p>
            <a:pPr>
              <a:lnSpc>
                <a:spcPct val="150000"/>
              </a:lnSpc>
            </a:pPr>
            <a:r>
              <a:rPr kumimoji="1"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・</a:t>
            </a:r>
            <a:r>
              <a:rPr kumimoji="1" lang="en-US" altLang="ja-JP" dirty="0" smtClean="0">
                <a:latin typeface="ヒラギノ角ゴ ProN W3"/>
                <a:ea typeface="ヒラギノ角ゴ ProN W3"/>
                <a:cs typeface="ヒラギノ角ゴ ProN W3"/>
              </a:rPr>
              <a:t>ACS</a:t>
            </a:r>
            <a:r>
              <a:rPr kumimoji="1"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　</a:t>
            </a:r>
            <a:r>
              <a:rPr kumimoji="1" lang="en-US" altLang="ja-JP" dirty="0" smtClean="0">
                <a:latin typeface="ヒラギノ角ゴ ProN W3"/>
                <a:ea typeface="ヒラギノ角ゴ ProN W3"/>
                <a:cs typeface="ヒラギノ角ゴ ProN W3"/>
              </a:rPr>
              <a:t>← Previous HST data</a:t>
            </a:r>
            <a:r>
              <a:rPr kumimoji="1" lang="en-US" altLang="ja-JP" dirty="0" smtClean="0">
                <a:latin typeface="ヒラギノ角ゴ ProN W3"/>
                <a:ea typeface="ヒラギノ角ゴ ProN W3"/>
                <a:cs typeface="ヒラギノ角ゴ ProN W3"/>
              </a:rPr>
              <a:t> </a:t>
            </a:r>
            <a:r>
              <a:rPr kumimoji="1" lang="ro-RO" altLang="ja-JP" dirty="0">
                <a:latin typeface="ヒラギノ角ゴ ProN W3"/>
                <a:ea typeface="ヒラギノ角ゴ ProN W3"/>
                <a:cs typeface="ヒラギノ角ゴ ProN W3"/>
              </a:rPr>
              <a:t>(GO 11689, PI: Dupke</a:t>
            </a:r>
            <a:r>
              <a:rPr kumimoji="1" lang="ro-RO" altLang="ja-JP" dirty="0" smtClean="0">
                <a:latin typeface="ヒラギノ角ゴ ProN W3"/>
                <a:ea typeface="ヒラギノ角ゴ ProN W3"/>
                <a:cs typeface="ヒラギノ角ゴ ProN W3"/>
              </a:rPr>
              <a:t>)</a:t>
            </a:r>
          </a:p>
          <a:p>
            <a:pPr>
              <a:lnSpc>
                <a:spcPct val="150000"/>
              </a:lnSpc>
            </a:pPr>
            <a:r>
              <a:rPr kumimoji="1" lang="en-US" altLang="ja-JP" sz="1600" dirty="0" smtClean="0">
                <a:latin typeface="ヒラギノ角ゴ ProN W3"/>
                <a:ea typeface="ヒラギノ角ゴ ProN W3"/>
                <a:cs typeface="ヒラギノ角ゴ ProN W3"/>
              </a:rPr>
              <a:t>   </a:t>
            </a:r>
            <a:r>
              <a:rPr kumimoji="1" lang="en-US" altLang="ja-JP" sz="1600" dirty="0">
                <a:latin typeface="ヒラギノ角ゴ ProN W3"/>
                <a:ea typeface="ヒラギノ角ゴ ProN W3"/>
                <a:cs typeface="ヒラギノ角ゴ ProN W3"/>
              </a:rPr>
              <a:t>Filter: </a:t>
            </a:r>
            <a:r>
              <a:rPr kumimoji="1" lang="en-US" altLang="ja-JP" sz="1600" dirty="0" smtClean="0">
                <a:latin typeface="ヒラギノ角ゴ ProN W3"/>
                <a:ea typeface="ヒラギノ角ゴ ProN W3"/>
                <a:cs typeface="ヒラギノ角ゴ ProN W3"/>
              </a:rPr>
              <a:t>F435W</a:t>
            </a:r>
            <a:r>
              <a:rPr kumimoji="1" lang="en-US" altLang="ja-JP" sz="1600" dirty="0">
                <a:latin typeface="ヒラギノ角ゴ ProN W3"/>
                <a:ea typeface="ヒラギノ角ゴ ProN W3"/>
                <a:cs typeface="ヒラギノ角ゴ ProN W3"/>
              </a:rPr>
              <a:t>, </a:t>
            </a:r>
            <a:r>
              <a:rPr kumimoji="1" lang="en-US" altLang="ja-JP" sz="1600" dirty="0" smtClean="0">
                <a:latin typeface="ヒラギノ角ゴ ProN W3"/>
                <a:ea typeface="ヒラギノ角ゴ ProN W3"/>
                <a:cs typeface="ヒラギノ角ゴ ProN W3"/>
              </a:rPr>
              <a:t>F606W</a:t>
            </a:r>
            <a:r>
              <a:rPr kumimoji="1" lang="en-US" altLang="ja-JP" sz="1600" dirty="0">
                <a:latin typeface="ヒラギノ角ゴ ProN W3"/>
                <a:ea typeface="ヒラギノ角ゴ ProN W3"/>
                <a:cs typeface="ヒラギノ角ゴ ProN W3"/>
              </a:rPr>
              <a:t>, </a:t>
            </a:r>
            <a:r>
              <a:rPr kumimoji="1" lang="en-US" altLang="ja-JP" sz="1600" dirty="0" smtClean="0">
                <a:latin typeface="ヒラギノ角ゴ ProN W3"/>
                <a:ea typeface="ヒラギノ角ゴ ProN W3"/>
                <a:cs typeface="ヒラギノ角ゴ ProN W3"/>
              </a:rPr>
              <a:t>F814W</a:t>
            </a:r>
            <a:endParaRPr kumimoji="1" lang="en-US" altLang="ja-JP" sz="1600" dirty="0">
              <a:latin typeface="ヒラギノ角ゴ ProN W3"/>
              <a:ea typeface="ヒラギノ角ゴ ProN W3"/>
              <a:cs typeface="ヒラギノ角ゴ ProN W3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1600" dirty="0">
                <a:latin typeface="ヒラギノ角ゴ ProN W3"/>
                <a:ea typeface="ヒラギノ角ゴ ProN W3"/>
                <a:cs typeface="ヒラギノ角ゴ ProN W3"/>
              </a:rPr>
              <a:t>   Depth (5σ): </a:t>
            </a:r>
            <a:r>
              <a:rPr kumimoji="1" lang="en-US" altLang="ja-JP" sz="1600" dirty="0" smtClean="0">
                <a:latin typeface="ヒラギノ角ゴ ProN W3"/>
                <a:ea typeface="ヒラギノ角ゴ ProN W3"/>
                <a:cs typeface="ヒラギノ角ゴ ProN W3"/>
              </a:rPr>
              <a:t>28.0 </a:t>
            </a:r>
            <a:r>
              <a:rPr kumimoji="1" lang="en-US" altLang="ja-JP" sz="1600" dirty="0">
                <a:latin typeface="ヒラギノ角ゴ ProN W3"/>
                <a:ea typeface="ヒラギノ角ゴ ProN W3"/>
                <a:cs typeface="ヒラギノ角ゴ ProN W3"/>
              </a:rPr>
              <a:t>~ </a:t>
            </a:r>
            <a:r>
              <a:rPr kumimoji="1" lang="en-US" altLang="ja-JP" sz="1600" dirty="0" smtClean="0">
                <a:latin typeface="ヒラギノ角ゴ ProN W3"/>
                <a:ea typeface="ヒラギノ角ゴ ProN W3"/>
                <a:cs typeface="ヒラギノ角ゴ ProN W3"/>
              </a:rPr>
              <a:t>28.5</a:t>
            </a:r>
            <a:endParaRPr kumimoji="1" lang="en-US" altLang="ja-JP" sz="1600" dirty="0" smtClean="0"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40757" y="4553084"/>
            <a:ext cx="1185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i</a:t>
            </a:r>
            <a:r>
              <a:rPr kumimoji="1" lang="en-US" altLang="ja-JP" dirty="0" smtClean="0"/>
              <a:t>-dropout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185979" y="4553084"/>
            <a:ext cx="1229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Y</a:t>
            </a:r>
            <a:r>
              <a:rPr kumimoji="1" lang="en-US" altLang="ja-JP" dirty="0" smtClean="0"/>
              <a:t>-dropout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42694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87684" y="330878"/>
            <a:ext cx="8094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u="sng" dirty="0" smtClean="0">
                <a:solidFill>
                  <a:srgbClr val="016296"/>
                </a:solidFill>
                <a:latin typeface="Avenir Next Demi Bold"/>
                <a:ea typeface="ヒラギノ角ゴ ProN W3"/>
                <a:cs typeface="Avenir Next Demi Bold"/>
              </a:rPr>
              <a:t>Mass Model</a:t>
            </a:r>
            <a:r>
              <a:rPr kumimoji="1" lang="ja-JP" altLang="en-US" sz="2800" u="sng" dirty="0" smtClean="0">
                <a:solidFill>
                  <a:srgbClr val="016296"/>
                </a:solidFill>
                <a:latin typeface="Avenir Next Demi Bold"/>
                <a:ea typeface="ヒラギノ角ゴ ProN W3"/>
                <a:cs typeface="Avenir Next Demi Bold"/>
              </a:rPr>
              <a:t>　　　　　　　　　　　　　</a:t>
            </a:r>
            <a:endParaRPr kumimoji="1" lang="ja-JP" altLang="en-US" sz="2800" u="sng" dirty="0">
              <a:solidFill>
                <a:srgbClr val="016296"/>
              </a:solidFill>
              <a:latin typeface="Avenir Next Demi Bold"/>
              <a:ea typeface="ヒラギノ角ゴ ProN W3"/>
              <a:cs typeface="Avenir Next Demi Bold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79115" y="839249"/>
            <a:ext cx="5768757" cy="173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・</a:t>
            </a:r>
            <a:r>
              <a:rPr kumimoji="1" lang="en-US" altLang="ja-JP" dirty="0" smtClean="0">
                <a:latin typeface="ヒラギノ角ゴ ProN W3"/>
                <a:ea typeface="ヒラギノ角ゴ ProN W3"/>
                <a:cs typeface="ヒラギノ角ゴ ProN W3"/>
              </a:rPr>
              <a:t>glafic (Oguri 2010)</a:t>
            </a:r>
            <a:r>
              <a:rPr kumimoji="1"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を使用</a:t>
            </a:r>
            <a:endParaRPr kumimoji="1" lang="en-US" altLang="ja-JP" dirty="0" smtClean="0">
              <a:latin typeface="ヒラギノ角ゴ ProN W3"/>
              <a:ea typeface="ヒラギノ角ゴ ProN W3"/>
              <a:cs typeface="ヒラギノ角ゴ ProN W3"/>
            </a:endParaRPr>
          </a:p>
          <a:p>
            <a:pPr>
              <a:lnSpc>
                <a:spcPct val="150000"/>
              </a:lnSpc>
            </a:pPr>
            <a:r>
              <a:rPr kumimoji="1"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・メンバー銀河とクラスターハロー</a:t>
            </a:r>
            <a:r>
              <a:rPr kumimoji="1"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の位置に</a:t>
            </a:r>
            <a:endParaRPr kumimoji="1" lang="en-US" altLang="ja-JP" dirty="0" smtClean="0">
              <a:latin typeface="ヒラギノ角ゴ ProN W3"/>
              <a:ea typeface="ヒラギノ角ゴ ProN W3"/>
              <a:cs typeface="ヒラギノ角ゴ ProN W3"/>
            </a:endParaRPr>
          </a:p>
          <a:p>
            <a:pPr>
              <a:lnSpc>
                <a:spcPct val="150000"/>
              </a:lnSpc>
            </a:pPr>
            <a:r>
              <a:rPr kumimoji="1" lang="en-US" altLang="ja-JP" dirty="0">
                <a:latin typeface="ヒラギノ角ゴ ProN W3"/>
                <a:ea typeface="ヒラギノ角ゴ ProN W3"/>
                <a:cs typeface="ヒラギノ角ゴ ProN W3"/>
              </a:rPr>
              <a:t> </a:t>
            </a:r>
            <a:r>
              <a:rPr kumimoji="1" lang="en-US" altLang="ja-JP" dirty="0" smtClean="0">
                <a:latin typeface="ヒラギノ角ゴ ProN W3"/>
                <a:ea typeface="ヒラギノ角ゴ ProN W3"/>
                <a:cs typeface="ヒラギノ角ゴ ProN W3"/>
              </a:rPr>
              <a:t>  </a:t>
            </a:r>
            <a:r>
              <a:rPr kumimoji="1" lang="en-US" altLang="ja-JP" dirty="0" smtClean="0">
                <a:latin typeface="ヒラギノ角ゴ ProN W3"/>
                <a:ea typeface="ヒラギノ角ゴ ProN W3"/>
                <a:cs typeface="ヒラギノ角ゴ ProN W3"/>
              </a:rPr>
              <a:t>mass </a:t>
            </a:r>
            <a:r>
              <a:rPr kumimoji="1" lang="en-US" altLang="ja-JP" dirty="0" smtClean="0">
                <a:latin typeface="ヒラギノ角ゴ ProN W3"/>
                <a:ea typeface="ヒラギノ角ゴ ProN W3"/>
                <a:cs typeface="ヒラギノ角ゴ ProN W3"/>
              </a:rPr>
              <a:t>profile</a:t>
            </a:r>
            <a:r>
              <a:rPr kumimoji="1"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を置いた</a:t>
            </a:r>
            <a:endParaRPr kumimoji="1" lang="en-US" altLang="ja-JP" dirty="0" smtClean="0">
              <a:latin typeface="ヒラギノ角ゴ ProN W3"/>
              <a:ea typeface="ヒラギノ角ゴ ProN W3"/>
              <a:cs typeface="ヒラギノ角ゴ ProN W3"/>
            </a:endParaRPr>
          </a:p>
          <a:p>
            <a:pPr>
              <a:lnSpc>
                <a:spcPct val="150000"/>
              </a:lnSpc>
            </a:pPr>
            <a:r>
              <a:rPr kumimoji="1"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・多重像の位置を再現するよう</a:t>
            </a:r>
            <a:r>
              <a:rPr kumimoji="1"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、パラメータ</a:t>
            </a:r>
            <a:r>
              <a:rPr kumimoji="1"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を最適化</a:t>
            </a:r>
            <a:endParaRPr kumimoji="1" lang="en-US" altLang="ja-JP" dirty="0" smtClean="0">
              <a:latin typeface="ヒラギノ角ゴ ProN W3"/>
              <a:ea typeface="ヒラギノ角ゴ ProN W3"/>
              <a:cs typeface="ヒラギノ角ゴ ProN W3"/>
            </a:endParaRPr>
          </a:p>
        </p:txBody>
      </p:sp>
      <p:pic>
        <p:nvPicPr>
          <p:cNvPr id="4" name="図 3" descr="ds9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15" y="2795662"/>
            <a:ext cx="3670274" cy="3791166"/>
          </a:xfrm>
          <a:prstGeom prst="rect">
            <a:avLst/>
          </a:prstGeom>
          <a:effectLst/>
        </p:spPr>
      </p:pic>
      <p:pic>
        <p:nvPicPr>
          <p:cNvPr id="6" name="図 5" descr="massmode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229" y="3778879"/>
            <a:ext cx="5066632" cy="2700638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812052" y="6492764"/>
            <a:ext cx="1270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latin typeface="+mj-lt"/>
                <a:ea typeface="ヒラギノ角ゴ ProN W3"/>
                <a:cs typeface="ヒラギノ角ゴ ProN W3"/>
              </a:rPr>
              <a:t>Coe+2014</a:t>
            </a:r>
            <a:endParaRPr kumimoji="1" lang="ja-JP" altLang="en-US" sz="1400" dirty="0">
              <a:latin typeface="+mj-lt"/>
              <a:ea typeface="ヒラギノ角ゴ ProN W3"/>
              <a:cs typeface="ヒラギノ角ゴ ProN W3"/>
            </a:endParaRPr>
          </a:p>
        </p:txBody>
      </p:sp>
      <p:pic>
        <p:nvPicPr>
          <p:cNvPr id="8" name="図 7" descr="mag-mag_ishigaki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872" y="1086882"/>
            <a:ext cx="3034989" cy="2276242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 rot="18058947">
            <a:off x="7694737" y="2406760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限界等級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678244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72041" y="446661"/>
            <a:ext cx="7388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u="sng" dirty="0" smtClean="0">
                <a:solidFill>
                  <a:srgbClr val="016296"/>
                </a:solidFill>
                <a:latin typeface="Avenir Next Demi Bold"/>
                <a:ea typeface="ヒラギノ角ゴ ProN W3"/>
                <a:cs typeface="Avenir Next Demi Bold"/>
              </a:rPr>
              <a:t>UV luminosity function</a:t>
            </a:r>
            <a:r>
              <a:rPr kumimoji="1" lang="ja-JP" altLang="en-US" sz="2800" u="sng" dirty="0" smtClean="0">
                <a:solidFill>
                  <a:srgbClr val="016296"/>
                </a:solidFill>
                <a:latin typeface="Avenir Next Demi Bold"/>
                <a:ea typeface="ヒラギノ角ゴ ProN W3"/>
                <a:cs typeface="Avenir Next Demi Bold"/>
              </a:rPr>
              <a:t>　　　　　　　　　　</a:t>
            </a:r>
            <a:endParaRPr kumimoji="1" lang="en-US" altLang="ja-JP" sz="2800" u="sng" dirty="0" smtClean="0">
              <a:solidFill>
                <a:srgbClr val="016296"/>
              </a:solidFill>
              <a:latin typeface="Avenir Next Demi Bold"/>
              <a:ea typeface="ヒラギノ角ゴ ProN W3"/>
              <a:cs typeface="Avenir Next Demi Bold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7851" y="1067647"/>
            <a:ext cx="7021450" cy="1731243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・</a:t>
            </a:r>
            <a:r>
              <a:rPr kumimoji="1" lang="en-US" altLang="ja-JP" dirty="0" smtClean="0">
                <a:latin typeface="ヒラギノ角ゴ ProN W3"/>
                <a:ea typeface="ヒラギノ角ゴ ProN W3"/>
                <a:cs typeface="ヒラギノ角ゴ ProN W3"/>
              </a:rPr>
              <a:t>z~6-</a:t>
            </a:r>
            <a:r>
              <a:rPr kumimoji="1" lang="en-US" altLang="ja-JP" dirty="0">
                <a:latin typeface="ヒラギノ角ゴ ProN W3"/>
                <a:ea typeface="ヒラギノ角ゴ ProN W3"/>
                <a:cs typeface="ヒラギノ角ゴ ProN W3"/>
              </a:rPr>
              <a:t>8</a:t>
            </a:r>
            <a:r>
              <a:rPr kumimoji="1"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の</a:t>
            </a:r>
            <a:r>
              <a:rPr kumimoji="1" lang="en-US" altLang="ja-JP" dirty="0" smtClean="0">
                <a:latin typeface="ヒラギノ角ゴ ProN W3"/>
                <a:ea typeface="ヒラギノ角ゴ ProN W3"/>
                <a:cs typeface="ヒラギノ角ゴ ProN W3"/>
              </a:rPr>
              <a:t>mock catalog</a:t>
            </a:r>
            <a:r>
              <a:rPr kumimoji="1"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を</a:t>
            </a:r>
            <a:r>
              <a:rPr kumimoji="1"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用いた</a:t>
            </a:r>
            <a:r>
              <a:rPr kumimoji="1" lang="en-US" altLang="ja-JP" dirty="0" smtClean="0">
                <a:latin typeface="ヒラギノ角ゴ ProN W3"/>
                <a:ea typeface="ヒラギノ角ゴ ProN W3"/>
                <a:cs typeface="ヒラギノ角ゴ ProN W3"/>
              </a:rPr>
              <a:t>Monte </a:t>
            </a:r>
            <a:r>
              <a:rPr kumimoji="1" lang="en-US" altLang="ja-JP" dirty="0" smtClean="0">
                <a:latin typeface="ヒラギノ角ゴ ProN W3"/>
                <a:ea typeface="ヒラギノ角ゴ ProN W3"/>
                <a:cs typeface="ヒラギノ角ゴ ProN W3"/>
              </a:rPr>
              <a:t>Carlo</a:t>
            </a:r>
            <a:r>
              <a:rPr kumimoji="1"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シミュレーション</a:t>
            </a:r>
            <a:endParaRPr kumimoji="1" lang="en-US" altLang="ja-JP" dirty="0" smtClean="0">
              <a:latin typeface="ヒラギノ角ゴ ProN W3"/>
              <a:ea typeface="ヒラギノ角ゴ ProN W3"/>
              <a:cs typeface="ヒラギノ角ゴ ProN W3"/>
            </a:endParaRPr>
          </a:p>
          <a:p>
            <a:pPr>
              <a:lnSpc>
                <a:spcPct val="150000"/>
              </a:lnSpc>
            </a:pPr>
            <a:r>
              <a:rPr lang="ja-JP" altLang="ja-JP" dirty="0" smtClean="0">
                <a:latin typeface="ヒラギノ角ゴ ProN W3"/>
                <a:ea typeface="ヒラギノ角ゴ ProN W3"/>
                <a:cs typeface="ヒラギノ角ゴ ProN W3"/>
              </a:rPr>
              <a:t>　</a:t>
            </a:r>
            <a:r>
              <a:rPr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　・重力レンズによる光度やサイズの変化</a:t>
            </a:r>
            <a:endParaRPr lang="en-US" altLang="ja-JP" dirty="0" smtClean="0">
              <a:latin typeface="ヒラギノ角ゴ ProN W3"/>
              <a:ea typeface="ヒラギノ角ゴ ProN W3"/>
              <a:cs typeface="ヒラギノ角ゴ ProN W3"/>
            </a:endParaRPr>
          </a:p>
          <a:p>
            <a:pPr>
              <a:lnSpc>
                <a:spcPct val="150000"/>
              </a:lnSpc>
            </a:pPr>
            <a:r>
              <a:rPr lang="ja-JP" altLang="ja-JP" dirty="0" smtClean="0">
                <a:latin typeface="ヒラギノ角ゴ ProN W3"/>
                <a:ea typeface="ヒラギノ角ゴ ProN W3"/>
                <a:cs typeface="ヒラギノ角ゴ ProN W3"/>
              </a:rPr>
              <a:t>　</a:t>
            </a:r>
            <a:r>
              <a:rPr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　・検出の完全性</a:t>
            </a:r>
            <a:endParaRPr lang="en-US" altLang="ja-JP" dirty="0" smtClean="0">
              <a:latin typeface="ヒラギノ角ゴ ProN W3"/>
              <a:ea typeface="ヒラギノ角ゴ ProN W3"/>
              <a:cs typeface="ヒラギノ角ゴ ProN W3"/>
            </a:endParaRPr>
          </a:p>
          <a:p>
            <a:pPr>
              <a:lnSpc>
                <a:spcPct val="150000"/>
              </a:lnSpc>
            </a:pPr>
            <a:r>
              <a:rPr lang="ja-JP" altLang="ja-JP" dirty="0">
                <a:latin typeface="ヒラギノ角ゴ ProN W3"/>
                <a:ea typeface="ヒラギノ角ゴ ProN W3"/>
                <a:cs typeface="ヒラギノ角ゴ ProN W3"/>
              </a:rPr>
              <a:t>　</a:t>
            </a:r>
            <a:r>
              <a:rPr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を考慮して観測される銀河の個数を推定</a:t>
            </a:r>
            <a:endParaRPr kumimoji="1" lang="en-US" altLang="ja-JP" dirty="0" smtClean="0"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7851" y="2994744"/>
            <a:ext cx="8350015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・シミュレーションの結果</a:t>
            </a:r>
            <a:r>
              <a:rPr lang="ja-JP" altLang="en-US" dirty="0">
                <a:latin typeface="ヒラギノ角ゴ ProN W3"/>
                <a:ea typeface="ヒラギノ角ゴ ProN W3"/>
                <a:cs typeface="ヒラギノ角ゴ ProN W3"/>
              </a:rPr>
              <a:t>を</a:t>
            </a:r>
            <a:r>
              <a:rPr kumimoji="1" lang="ja-JP" altLang="en-US" dirty="0">
                <a:latin typeface="ヒラギノ角ゴ ProN W3"/>
                <a:ea typeface="ヒラギノ角ゴ ProN W3"/>
                <a:cs typeface="ヒラギノ角ゴ ProN W3"/>
              </a:rPr>
              <a:t>過去の</a:t>
            </a:r>
            <a:r>
              <a:rPr kumimoji="1"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研究</a:t>
            </a:r>
            <a:r>
              <a:rPr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と</a:t>
            </a:r>
            <a:r>
              <a:rPr lang="ja-JP" altLang="en-US" dirty="0">
                <a:latin typeface="ヒラギノ角ゴ ProN W3"/>
                <a:ea typeface="ヒラギノ角ゴ ProN W3"/>
                <a:cs typeface="ヒラギノ角ゴ ProN W3"/>
              </a:rPr>
              <a:t>とも</a:t>
            </a:r>
            <a:r>
              <a:rPr kumimoji="1"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に</a:t>
            </a:r>
            <a:endParaRPr kumimoji="1" lang="en-US" altLang="ja-JP" dirty="0">
              <a:latin typeface="ヒラギノ角ゴ ProN W3"/>
              <a:ea typeface="ヒラギノ角ゴ ProN W3"/>
              <a:cs typeface="ヒラギノ角ゴ ProN W3"/>
            </a:endParaRPr>
          </a:p>
          <a:p>
            <a:pPr>
              <a:lnSpc>
                <a:spcPct val="150000"/>
              </a:lnSpc>
            </a:pPr>
            <a:r>
              <a:rPr kumimoji="1" lang="en-US" altLang="ja-JP" dirty="0" smtClean="0">
                <a:latin typeface="ヒラギノ角ゴ ProN W3"/>
                <a:ea typeface="ヒラギノ角ゴ ProN W3"/>
                <a:cs typeface="ヒラギノ角ゴ ProN W3"/>
              </a:rPr>
              <a:t>   </a:t>
            </a:r>
            <a:r>
              <a:rPr kumimoji="1"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フィット</a:t>
            </a:r>
            <a:endParaRPr kumimoji="1" lang="en-US" altLang="ja-JP" dirty="0" smtClean="0">
              <a:latin typeface="ヒラギノ角ゴ ProN W3"/>
              <a:ea typeface="ヒラギノ角ゴ ProN W3"/>
              <a:cs typeface="ヒラギノ角ゴ ProN W3"/>
            </a:endParaRPr>
          </a:p>
          <a:p>
            <a:pPr>
              <a:lnSpc>
                <a:spcPct val="150000"/>
              </a:lnSpc>
            </a:pPr>
            <a:r>
              <a:rPr kumimoji="1"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・</a:t>
            </a:r>
            <a:r>
              <a:rPr kumimoji="1" lang="en-US" altLang="ja-JP" dirty="0" smtClean="0">
                <a:latin typeface="ヒラギノ角ゴ ProN W3"/>
                <a:ea typeface="ヒラギノ角ゴ ProN W3"/>
                <a:cs typeface="ヒラギノ角ゴ ProN W3"/>
              </a:rPr>
              <a:t>Schechter</a:t>
            </a:r>
            <a:r>
              <a:rPr kumimoji="1"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関数</a:t>
            </a:r>
            <a:r>
              <a:rPr kumimoji="1" lang="ja-JP" altLang="en-US" dirty="0">
                <a:latin typeface="ヒラギノ角ゴ ProN W3"/>
                <a:ea typeface="ヒラギノ角ゴ ProN W3"/>
                <a:cs typeface="ヒラギノ角ゴ ProN W3"/>
              </a:rPr>
              <a:t>の３つの</a:t>
            </a:r>
            <a:r>
              <a:rPr kumimoji="1"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パラメータを</a:t>
            </a:r>
            <a:r>
              <a:rPr kumimoji="1"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決定</a:t>
            </a:r>
            <a:endParaRPr kumimoji="1" lang="en-US" altLang="ja-JP" dirty="0">
              <a:latin typeface="ヒラギノ角ゴ ProN W3"/>
              <a:ea typeface="ヒラギノ角ゴ ProN W3"/>
              <a:cs typeface="ヒラギノ角ゴ ProN W3"/>
            </a:endParaRPr>
          </a:p>
        </p:txBody>
      </p:sp>
      <p:pic>
        <p:nvPicPr>
          <p:cNvPr id="7" name="図 6" descr="fit8-eps-converted-t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782" y="2538076"/>
            <a:ext cx="3315798" cy="4144747"/>
          </a:xfrm>
          <a:prstGeom prst="rect">
            <a:avLst/>
          </a:prstGeom>
        </p:spPr>
      </p:pic>
      <p:pic>
        <p:nvPicPr>
          <p:cNvPr id="8" name="図 7" descr="hyou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34" y="5294193"/>
            <a:ext cx="4255240" cy="1225022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480251" y="4771437"/>
            <a:ext cx="8350015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dirty="0" smtClean="0">
                <a:latin typeface="ヒラギノ角ゴ ProN W3"/>
                <a:ea typeface="ヒラギノ角ゴ ProN W3"/>
                <a:cs typeface="ヒラギノ角ゴ ProN W3"/>
              </a:rPr>
              <a:t>best-fit parameter</a:t>
            </a:r>
            <a:endParaRPr lang="en-US" altLang="ja-JP" dirty="0"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103407" y="2472191"/>
            <a:ext cx="744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z ~ 8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43672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40624" y="536427"/>
            <a:ext cx="5534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u="sng" dirty="0" smtClean="0">
                <a:solidFill>
                  <a:srgbClr val="016296"/>
                </a:solidFill>
                <a:latin typeface="Avenir Next Demi Bold"/>
                <a:ea typeface="ヒラギノ角ゴ ProN W3"/>
                <a:cs typeface="Avenir Next Demi Bold"/>
              </a:rPr>
              <a:t>Discussion</a:t>
            </a:r>
            <a:r>
              <a:rPr kumimoji="1" lang="ja-JP" altLang="en-US" sz="2800" u="sng" dirty="0" smtClean="0">
                <a:solidFill>
                  <a:srgbClr val="016296"/>
                </a:solidFill>
                <a:latin typeface="Avenir Next Demi Bold"/>
                <a:ea typeface="ヒラギノ角ゴ ProN W3"/>
                <a:cs typeface="Avenir Next Demi Bold"/>
              </a:rPr>
              <a:t>　　　　　　　　　　</a:t>
            </a:r>
            <a:endParaRPr kumimoji="1" lang="en-US" altLang="ja-JP" sz="2800" u="sng" dirty="0" smtClean="0">
              <a:solidFill>
                <a:srgbClr val="016296"/>
              </a:solidFill>
              <a:latin typeface="Avenir Next Demi Bold"/>
              <a:ea typeface="ヒラギノ角ゴ ProN W3"/>
              <a:cs typeface="Avenir Next Demi Bold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0817" y="1142774"/>
            <a:ext cx="5416584" cy="3393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・</a:t>
            </a:r>
            <a:r>
              <a:rPr lang="en-US" altLang="ja-JP" dirty="0" smtClean="0">
                <a:latin typeface="ヒラギノ角ゴ ProN W3"/>
                <a:ea typeface="ヒラギノ角ゴ ProN W3"/>
                <a:cs typeface="ヒラギノ角ゴ ProN W3"/>
              </a:rPr>
              <a:t>UV</a:t>
            </a:r>
            <a:r>
              <a:rPr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光度密度</a:t>
            </a:r>
            <a:r>
              <a:rPr lang="en-US" altLang="ja-JP" dirty="0" err="1" smtClean="0">
                <a:latin typeface="ヒラギノ角ゴ ProN W3"/>
                <a:ea typeface="ヒラギノ角ゴ ProN W3"/>
                <a:cs typeface="ヒラギノ角ゴ ProN W3"/>
              </a:rPr>
              <a:t>ρ</a:t>
            </a:r>
            <a:r>
              <a:rPr lang="en-US" altLang="ja-JP" baseline="-25000" dirty="0" err="1" smtClean="0">
                <a:latin typeface="ヒラギノ角ゴ ProN W3"/>
                <a:ea typeface="ヒラギノ角ゴ ProN W3"/>
                <a:cs typeface="ヒラギノ角ゴ ProN W3"/>
              </a:rPr>
              <a:t>UV</a:t>
            </a:r>
            <a:r>
              <a:rPr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を過去の研究と</a:t>
            </a:r>
            <a:r>
              <a:rPr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合わせ</a:t>
            </a:r>
            <a:r>
              <a:rPr lang="en-US" altLang="ja-JP" dirty="0" smtClean="0">
                <a:latin typeface="ヒラギノ角ゴ ProN W3"/>
                <a:ea typeface="ヒラギノ角ゴ ProN W3"/>
                <a:cs typeface="ヒラギノ角ゴ ProN W3"/>
              </a:rPr>
              <a:t>z</a:t>
            </a:r>
            <a:r>
              <a:rPr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の関数と</a:t>
            </a:r>
            <a:r>
              <a:rPr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してフィット</a:t>
            </a:r>
            <a:endParaRPr lang="en-US" altLang="ja-JP" dirty="0" smtClean="0">
              <a:latin typeface="ヒラギノ角ゴ ProN W3"/>
              <a:ea typeface="ヒラギノ角ゴ ProN W3"/>
              <a:cs typeface="ヒラギノ角ゴ ProN W3"/>
            </a:endParaRPr>
          </a:p>
          <a:p>
            <a:pPr>
              <a:lnSpc>
                <a:spcPct val="150000"/>
              </a:lnSpc>
            </a:pPr>
            <a:r>
              <a:rPr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・</a:t>
            </a:r>
            <a:r>
              <a:rPr lang="en-US" altLang="ja-JP" dirty="0" smtClean="0">
                <a:latin typeface="ヒラギノ角ゴ ProN W3"/>
                <a:ea typeface="ヒラギノ角ゴ ProN W3"/>
                <a:cs typeface="ヒラギノ角ゴ ProN W3"/>
              </a:rPr>
              <a:t>Clumping </a:t>
            </a:r>
            <a:r>
              <a:rPr lang="en-US" altLang="ja-JP" dirty="0">
                <a:latin typeface="ヒラギノ角ゴ ProN W3"/>
                <a:ea typeface="ヒラギノ角ゴ ProN W3"/>
                <a:cs typeface="ヒラギノ角ゴ ProN W3"/>
              </a:rPr>
              <a:t>factor C</a:t>
            </a:r>
          </a:p>
          <a:p>
            <a:pPr>
              <a:lnSpc>
                <a:spcPct val="150000"/>
              </a:lnSpc>
            </a:pPr>
            <a:r>
              <a:rPr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　</a:t>
            </a:r>
            <a:r>
              <a:rPr lang="en-US" altLang="ja-JP" dirty="0" smtClean="0">
                <a:latin typeface="ヒラギノ角ゴ ProN W3"/>
                <a:ea typeface="ヒラギノ角ゴ ProN W3"/>
                <a:cs typeface="ヒラギノ角ゴ ProN W3"/>
              </a:rPr>
              <a:t>Escape </a:t>
            </a:r>
            <a:r>
              <a:rPr lang="en-US" altLang="ja-JP" dirty="0">
                <a:latin typeface="ヒラギノ角ゴ ProN W3"/>
                <a:ea typeface="ヒラギノ角ゴ ProN W3"/>
                <a:cs typeface="ヒラギノ角ゴ ProN W3"/>
              </a:rPr>
              <a:t>fraction </a:t>
            </a:r>
            <a:r>
              <a:rPr lang="en-US" altLang="ja-JP" dirty="0" err="1">
                <a:latin typeface="ヒラギノ角ゴ ProN W3"/>
                <a:ea typeface="ヒラギノ角ゴ ProN W3"/>
                <a:cs typeface="ヒラギノ角ゴ ProN W3"/>
              </a:rPr>
              <a:t>f</a:t>
            </a:r>
            <a:r>
              <a:rPr lang="en-US" altLang="ja-JP" baseline="-25000" dirty="0" err="1">
                <a:latin typeface="ヒラギノ角ゴ ProN W3"/>
                <a:ea typeface="ヒラギノ角ゴ ProN W3"/>
                <a:cs typeface="ヒラギノ角ゴ ProN W3"/>
              </a:rPr>
              <a:t>esc</a:t>
            </a:r>
            <a:endParaRPr lang="en-US" altLang="ja-JP" dirty="0">
              <a:latin typeface="ヒラギノ角ゴ ProN W3"/>
              <a:ea typeface="ヒラギノ角ゴ ProN W3"/>
              <a:cs typeface="ヒラギノ角ゴ ProN W3"/>
            </a:endParaRPr>
          </a:p>
          <a:p>
            <a:pPr>
              <a:lnSpc>
                <a:spcPct val="150000"/>
              </a:lnSpc>
            </a:pPr>
            <a:r>
              <a:rPr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　</a:t>
            </a:r>
            <a:r>
              <a:rPr lang="en-US" altLang="ja-JP" dirty="0" smtClean="0">
                <a:latin typeface="ヒラギノ角ゴ ProN W3"/>
                <a:ea typeface="ヒラギノ角ゴ ProN W3"/>
                <a:cs typeface="ヒラギノ角ゴ ProN W3"/>
              </a:rPr>
              <a:t>Truncation </a:t>
            </a:r>
            <a:r>
              <a:rPr lang="en-US" altLang="ja-JP" dirty="0">
                <a:latin typeface="ヒラギノ角ゴ ProN W3"/>
                <a:ea typeface="ヒラギノ角ゴ ProN W3"/>
                <a:cs typeface="ヒラギノ角ゴ ProN W3"/>
              </a:rPr>
              <a:t>magnitude </a:t>
            </a:r>
            <a:r>
              <a:rPr lang="en-US" altLang="ja-JP" dirty="0" err="1" smtClean="0">
                <a:latin typeface="ヒラギノ角ゴ ProN W3"/>
                <a:ea typeface="ヒラギノ角ゴ ProN W3"/>
                <a:cs typeface="ヒラギノ角ゴ ProN W3"/>
              </a:rPr>
              <a:t>M</a:t>
            </a:r>
            <a:r>
              <a:rPr lang="en-US" altLang="ja-JP" baseline="-25000" dirty="0" err="1" smtClean="0">
                <a:latin typeface="ヒラギノ角ゴ ProN W3"/>
                <a:ea typeface="ヒラギノ角ゴ ProN W3"/>
                <a:cs typeface="ヒラギノ角ゴ ProN W3"/>
              </a:rPr>
              <a:t>trunc</a:t>
            </a:r>
            <a:endParaRPr lang="en-US" altLang="ja-JP" baseline="-25000" dirty="0">
              <a:latin typeface="ヒラギノ角ゴ ProN W3"/>
              <a:ea typeface="ヒラギノ角ゴ ProN W3"/>
              <a:cs typeface="ヒラギノ角ゴ ProN W3"/>
            </a:endParaRPr>
          </a:p>
          <a:p>
            <a:pPr>
              <a:lnSpc>
                <a:spcPct val="150000"/>
              </a:lnSpc>
            </a:pPr>
            <a:r>
              <a:rPr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　をフリーパラメータにとり</a:t>
            </a:r>
            <a:r>
              <a:rPr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、</a:t>
            </a:r>
            <a:r>
              <a:rPr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宇宙の電離水素割合</a:t>
            </a:r>
            <a:r>
              <a:rPr lang="en-US" altLang="ja-JP" dirty="0" smtClean="0">
                <a:latin typeface="ヒラギノ角ゴ ProN W3"/>
                <a:ea typeface="ヒラギノ角ゴ ProN W3"/>
                <a:cs typeface="ヒラギノ角ゴ ProN W3"/>
              </a:rPr>
              <a:t>Q</a:t>
            </a:r>
            <a:r>
              <a:rPr lang="en-US" altLang="ja-JP" baseline="-25000" dirty="0" smtClean="0">
                <a:latin typeface="ヒラギノ角ゴ ProN W3"/>
                <a:ea typeface="ヒラギノ角ゴ ProN W3"/>
                <a:cs typeface="ヒラギノ角ゴ ProN W3"/>
              </a:rPr>
              <a:t>HII</a:t>
            </a:r>
            <a:r>
              <a:rPr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と</a:t>
            </a:r>
            <a:r>
              <a:rPr lang="en-US" altLang="ja-JP" dirty="0" smtClean="0">
                <a:latin typeface="ヒラギノ角ゴ ProN W3"/>
                <a:ea typeface="ヒラギノ角ゴ ProN W3"/>
                <a:cs typeface="ヒラギノ角ゴ ProN W3"/>
              </a:rPr>
              <a:t>CMB</a:t>
            </a:r>
            <a:r>
              <a:rPr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の観測と</a:t>
            </a:r>
            <a:r>
              <a:rPr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比較</a:t>
            </a:r>
            <a:r>
              <a:rPr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、</a:t>
            </a:r>
            <a:r>
              <a:rPr lang="en-US" altLang="ja-JP" dirty="0">
                <a:latin typeface="ヒラギノ角ゴ ProN W3"/>
                <a:ea typeface="ヒラギノ角ゴ ProN W3"/>
                <a:cs typeface="ヒラギノ角ゴ ProN W3"/>
              </a:rPr>
              <a:t>χ</a:t>
            </a:r>
            <a:r>
              <a:rPr lang="en-US" altLang="ja-JP" baseline="30000" dirty="0">
                <a:latin typeface="ヒラギノ角ゴ ProN W3"/>
                <a:ea typeface="ヒラギノ角ゴ ProN W3"/>
                <a:cs typeface="ヒラギノ角ゴ ProN W3"/>
              </a:rPr>
              <a:t>2</a:t>
            </a:r>
            <a:r>
              <a:rPr lang="ja-JP" altLang="en-US" dirty="0">
                <a:latin typeface="ヒラギノ角ゴ ProN W3"/>
                <a:ea typeface="ヒラギノ角ゴ ProN W3"/>
                <a:cs typeface="ヒラギノ角ゴ ProN W3"/>
              </a:rPr>
              <a:t>を求める</a:t>
            </a:r>
            <a:endParaRPr lang="en-US" altLang="ja-JP" dirty="0">
              <a:latin typeface="ヒラギノ角ゴ ProN W3"/>
              <a:ea typeface="ヒラギノ角ゴ ProN W3"/>
              <a:cs typeface="ヒラギノ角ゴ ProN W3"/>
            </a:endParaRPr>
          </a:p>
          <a:p>
            <a:pPr>
              <a:lnSpc>
                <a:spcPct val="150000"/>
              </a:lnSpc>
            </a:pPr>
            <a:endParaRPr lang="en-US" altLang="ja-JP" dirty="0" smtClean="0">
              <a:latin typeface="ヒラギノ角ゴ ProN W3"/>
              <a:ea typeface="ヒラギノ角ゴ ProN W3"/>
              <a:cs typeface="ヒラギノ角ゴ ProN W3"/>
            </a:endParaRPr>
          </a:p>
        </p:txBody>
      </p:sp>
      <p:pic>
        <p:nvPicPr>
          <p:cNvPr id="7" name="図 6" descr="Mlim-17-eps-converted-t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798" y="272228"/>
            <a:ext cx="3293157" cy="2469867"/>
          </a:xfrm>
          <a:prstGeom prst="rect">
            <a:avLst/>
          </a:prstGeom>
        </p:spPr>
      </p:pic>
      <p:pic>
        <p:nvPicPr>
          <p:cNvPr id="9" name="図 8" descr="Q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401" y="2664378"/>
            <a:ext cx="3230554" cy="2440742"/>
          </a:xfrm>
          <a:prstGeom prst="rect">
            <a:avLst/>
          </a:prstGeom>
        </p:spPr>
      </p:pic>
      <p:pic>
        <p:nvPicPr>
          <p:cNvPr id="6" name="図 5" descr="C-fesc-Mlim-10.0_whit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2" y="4858736"/>
            <a:ext cx="2235976" cy="1689319"/>
          </a:xfrm>
          <a:prstGeom prst="rect">
            <a:avLst/>
          </a:prstGeom>
        </p:spPr>
      </p:pic>
      <p:pic>
        <p:nvPicPr>
          <p:cNvPr id="8" name="図 7" descr="C-fesc-Mlim-17.0_whit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084" y="4844344"/>
            <a:ext cx="2255025" cy="1703711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498982" y="4646688"/>
            <a:ext cx="136164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1200" dirty="0" err="1" smtClean="0">
                <a:latin typeface="ヒラギノ角ゴ ProN W3"/>
                <a:ea typeface="ヒラギノ角ゴ ProN W3"/>
                <a:cs typeface="ヒラギノ角ゴ ProN W3"/>
              </a:rPr>
              <a:t>Mtrunc</a:t>
            </a:r>
            <a:r>
              <a:rPr lang="en-US" altLang="ja-JP" sz="1200" dirty="0" smtClean="0">
                <a:latin typeface="ヒラギノ角ゴ ProN W3"/>
                <a:ea typeface="ヒラギノ角ゴ ProN W3"/>
                <a:cs typeface="ヒラギノ角ゴ ProN W3"/>
              </a:rPr>
              <a:t> = -10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788760" y="4648859"/>
            <a:ext cx="149419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1200" dirty="0" err="1" smtClean="0">
                <a:latin typeface="ヒラギノ角ゴ ProN W3"/>
                <a:ea typeface="ヒラギノ角ゴ ProN W3"/>
                <a:cs typeface="ヒラギノ角ゴ ProN W3"/>
              </a:rPr>
              <a:t>Mtrunc</a:t>
            </a:r>
            <a:r>
              <a:rPr lang="en-US" altLang="ja-JP" sz="1200" dirty="0" smtClean="0">
                <a:latin typeface="ヒラギノ角ゴ ProN W3"/>
                <a:ea typeface="ヒラギノ角ゴ ProN W3"/>
                <a:cs typeface="ヒラギノ角ゴ ProN W3"/>
              </a:rPr>
              <a:t> = -17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551726" y="5232310"/>
            <a:ext cx="4573168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dirty="0" smtClean="0">
                <a:latin typeface="ヒラギノ角ゴ ProN W3"/>
                <a:ea typeface="ヒラギノ角ゴ ProN W3"/>
                <a:cs typeface="ヒラギノ角ゴ ProN W3"/>
              </a:rPr>
              <a:t>C, </a:t>
            </a:r>
            <a:r>
              <a:rPr lang="en-US" altLang="ja-JP" dirty="0" err="1" smtClean="0">
                <a:latin typeface="ヒラギノ角ゴ ProN W3"/>
                <a:ea typeface="ヒラギノ角ゴ ProN W3"/>
                <a:cs typeface="ヒラギノ角ゴ ProN W3"/>
              </a:rPr>
              <a:t>Mtrunc</a:t>
            </a:r>
            <a:r>
              <a:rPr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のどのパラメータの組、</a:t>
            </a:r>
            <a:endParaRPr lang="en-US" altLang="ja-JP" dirty="0" smtClean="0">
              <a:latin typeface="ヒラギノ角ゴ ProN W3"/>
              <a:ea typeface="ヒラギノ角ゴ ProN W3"/>
              <a:cs typeface="ヒラギノ角ゴ ProN W3"/>
            </a:endParaRPr>
          </a:p>
          <a:p>
            <a:pPr>
              <a:lnSpc>
                <a:spcPct val="150000"/>
              </a:lnSpc>
            </a:pPr>
            <a:r>
              <a:rPr lang="en-US" altLang="ja-JP" dirty="0" err="1" smtClean="0">
                <a:latin typeface="ヒラギノ角ゴ ProN W3"/>
                <a:ea typeface="ヒラギノ角ゴ ProN W3"/>
                <a:cs typeface="ヒラギノ角ゴ ProN W3"/>
              </a:rPr>
              <a:t>ρ</a:t>
            </a:r>
            <a:r>
              <a:rPr lang="en-US" altLang="ja-JP" baseline="-25000" dirty="0" err="1" smtClean="0">
                <a:latin typeface="ヒラギノ角ゴ ProN W3"/>
                <a:ea typeface="ヒラギノ角ゴ ProN W3"/>
                <a:cs typeface="ヒラギノ角ゴ ProN W3"/>
              </a:rPr>
              <a:t>UV</a:t>
            </a:r>
            <a:r>
              <a:rPr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どちらのモデルでも</a:t>
            </a:r>
            <a:endParaRPr lang="en-US" altLang="ja-JP" dirty="0" smtClean="0">
              <a:latin typeface="ヒラギノ角ゴ ProN W3"/>
              <a:ea typeface="ヒラギノ角ゴ ProN W3"/>
              <a:cs typeface="ヒラギノ角ゴ ProN W3"/>
            </a:endParaRPr>
          </a:p>
          <a:p>
            <a:pPr>
              <a:lnSpc>
                <a:spcPct val="150000"/>
              </a:lnSpc>
            </a:pPr>
            <a:r>
              <a:rPr lang="en-US" altLang="ja-JP" dirty="0" smtClean="0">
                <a:solidFill>
                  <a:srgbClr val="FF6600"/>
                </a:solidFill>
                <a:latin typeface="ヒラギノ角ゴ ProN W3"/>
                <a:ea typeface="ヒラギノ角ゴ ProN W3"/>
                <a:cs typeface="ヒラギノ角ゴ ProN W3"/>
              </a:rPr>
              <a:t>escape fraction</a:t>
            </a:r>
            <a:r>
              <a:rPr lang="en-US" altLang="ja-JP" dirty="0" smtClean="0">
                <a:solidFill>
                  <a:srgbClr val="FF6600"/>
                </a:solidFill>
                <a:latin typeface="ヒラギノ角ゴ ProN W3"/>
                <a:ea typeface="ヒラギノ角ゴ ProN W3"/>
                <a:cs typeface="ヒラギノ角ゴ ProN W3"/>
              </a:rPr>
              <a:t> &gt; 0.1 </a:t>
            </a:r>
            <a:r>
              <a:rPr lang="ja-JP" altLang="en-US" dirty="0" smtClean="0">
                <a:solidFill>
                  <a:srgbClr val="FF6600"/>
                </a:solidFill>
                <a:latin typeface="ヒラギノ角ゴ ProN W3"/>
                <a:ea typeface="ヒラギノ角ゴ ProN W3"/>
                <a:cs typeface="ヒラギノ角ゴ ProN W3"/>
              </a:rPr>
              <a:t>は</a:t>
            </a:r>
            <a:r>
              <a:rPr lang="en-US" altLang="ja-JP" dirty="0" smtClean="0">
                <a:solidFill>
                  <a:srgbClr val="FF6600"/>
                </a:solidFill>
                <a:latin typeface="ヒラギノ角ゴ ProN W3"/>
                <a:ea typeface="ヒラギノ角ゴ ProN W3"/>
                <a:cs typeface="ヒラギノ角ゴ ProN W3"/>
              </a:rPr>
              <a:t>2σ</a:t>
            </a:r>
            <a:r>
              <a:rPr lang="ja-JP" altLang="en-US" dirty="0" smtClean="0">
                <a:solidFill>
                  <a:srgbClr val="FF6600"/>
                </a:solidFill>
                <a:latin typeface="ヒラギノ角ゴ ProN W3"/>
                <a:ea typeface="ヒラギノ角ゴ ProN W3"/>
                <a:cs typeface="ヒラギノ角ゴ ProN W3"/>
              </a:rPr>
              <a:t>以上で棄却</a:t>
            </a:r>
            <a:endParaRPr lang="en-US" altLang="ja-JP" dirty="0" smtClean="0">
              <a:solidFill>
                <a:srgbClr val="FF6600"/>
              </a:solidFill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69342" y="6445267"/>
            <a:ext cx="406452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1200" dirty="0" smtClean="0">
                <a:latin typeface="ヒラギノ角ゴ ProN W3"/>
                <a:ea typeface="ヒラギノ角ゴ ProN W3"/>
                <a:cs typeface="ヒラギノ角ゴ ProN W3"/>
              </a:rPr>
              <a:t>C</a:t>
            </a:r>
            <a:endParaRPr lang="en-US" altLang="ja-JP" sz="1200" dirty="0" smtClean="0"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-75206" y="5502862"/>
            <a:ext cx="400110" cy="432733"/>
          </a:xfrm>
          <a:prstGeom prst="rect">
            <a:avLst/>
          </a:prstGeom>
          <a:solidFill>
            <a:srgbClr val="FFFFFF"/>
          </a:solidFill>
        </p:spPr>
        <p:txBody>
          <a:bodyPr vert="eaVert" wrap="none" rtlCol="0">
            <a:spAutoFit/>
          </a:bodyPr>
          <a:lstStyle/>
          <a:p>
            <a:r>
              <a:rPr kumimoji="1" lang="en-US" altLang="ja-JP" sz="1400" dirty="0" err="1" smtClean="0"/>
              <a:t>fesc</a:t>
            </a:r>
            <a:endParaRPr kumimoji="1" lang="ja-JP" altLang="en-US" sz="1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217332" y="5525924"/>
            <a:ext cx="400110" cy="432733"/>
          </a:xfrm>
          <a:prstGeom prst="rect">
            <a:avLst/>
          </a:prstGeom>
          <a:solidFill>
            <a:srgbClr val="FFFFFF"/>
          </a:solidFill>
        </p:spPr>
        <p:txBody>
          <a:bodyPr vert="eaVert" wrap="none" rtlCol="0">
            <a:spAutoFit/>
          </a:bodyPr>
          <a:lstStyle/>
          <a:p>
            <a:r>
              <a:rPr kumimoji="1" lang="en-US" altLang="ja-JP" sz="1400" dirty="0" err="1" smtClean="0"/>
              <a:t>fesc</a:t>
            </a:r>
            <a:endParaRPr kumimoji="1" lang="ja-JP" altLang="en-US" sz="1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355934" y="6409993"/>
            <a:ext cx="406452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1200" dirty="0" smtClean="0">
                <a:latin typeface="ヒラギノ角ゴ ProN W3"/>
                <a:ea typeface="ヒラギノ角ゴ ProN W3"/>
                <a:cs typeface="ヒラギノ角ゴ ProN W3"/>
              </a:rPr>
              <a:t>C</a:t>
            </a:r>
            <a:endParaRPr lang="en-US" altLang="ja-JP" sz="1200" dirty="0" smtClean="0">
              <a:latin typeface="ヒラギノ角ゴ ProN W3"/>
              <a:ea typeface="ヒラギノ角ゴ ProN W3"/>
              <a:cs typeface="ヒラギノ角ゴ ProN W3"/>
            </a:endParaRPr>
          </a:p>
        </p:txBody>
      </p:sp>
    </p:spTree>
    <p:extLst>
      <p:ext uri="{BB962C8B-B14F-4D97-AF65-F5344CB8AC3E}">
        <p14:creationId xmlns:p14="http://schemas.microsoft.com/office/powerpoint/2010/main" val="502388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71726" y="2263176"/>
            <a:ext cx="7353661" cy="214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・</a:t>
            </a:r>
            <a:r>
              <a:rPr lang="en-US" altLang="ja-JP" dirty="0" smtClean="0">
                <a:latin typeface="ヒラギノ角ゴ ProN W3"/>
                <a:ea typeface="ヒラギノ角ゴ ProN W3"/>
                <a:cs typeface="ヒラギノ角ゴ ProN W3"/>
              </a:rPr>
              <a:t>Hubble Frontier Fields</a:t>
            </a:r>
            <a:r>
              <a:rPr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のデータを用いて、</a:t>
            </a:r>
            <a:endParaRPr lang="en-US" altLang="ja-JP" dirty="0" smtClean="0">
              <a:latin typeface="ヒラギノ角ゴ ProN W3"/>
              <a:ea typeface="ヒラギノ角ゴ ProN W3"/>
              <a:cs typeface="ヒラギノ角ゴ ProN W3"/>
            </a:endParaRPr>
          </a:p>
          <a:p>
            <a:pPr>
              <a:lnSpc>
                <a:spcPct val="150000"/>
              </a:lnSpc>
            </a:pPr>
            <a:r>
              <a:rPr lang="ja-JP" altLang="ja-JP" dirty="0">
                <a:latin typeface="ヒラギノ角ゴ ProN W3"/>
                <a:ea typeface="ヒラギノ角ゴ ProN W3"/>
                <a:cs typeface="ヒラギノ角ゴ ProN W3"/>
              </a:rPr>
              <a:t>　</a:t>
            </a:r>
            <a:r>
              <a:rPr lang="en-US" altLang="ja-JP" dirty="0" smtClean="0">
                <a:latin typeface="ヒラギノ角ゴ ProN W3"/>
                <a:ea typeface="ヒラギノ角ゴ ProN W3"/>
                <a:cs typeface="ヒラギノ角ゴ ProN W3"/>
              </a:rPr>
              <a:t>z ~ 6-8</a:t>
            </a:r>
            <a:r>
              <a:rPr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の星形成銀河の</a:t>
            </a:r>
            <a:r>
              <a:rPr lang="en-US" altLang="ja-JP" dirty="0" smtClean="0">
                <a:latin typeface="ヒラギノ角ゴ ProN W3"/>
                <a:ea typeface="ヒラギノ角ゴ ProN W3"/>
                <a:cs typeface="ヒラギノ角ゴ ProN W3"/>
              </a:rPr>
              <a:t>UV</a:t>
            </a:r>
            <a:r>
              <a:rPr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光度関数を求めた</a:t>
            </a:r>
            <a:endParaRPr lang="en-US" altLang="ja-JP" dirty="0" smtClean="0">
              <a:latin typeface="ヒラギノ角ゴ ProN W3"/>
              <a:ea typeface="ヒラギノ角ゴ ProN W3"/>
              <a:cs typeface="ヒラギノ角ゴ ProN W3"/>
            </a:endParaRPr>
          </a:p>
          <a:p>
            <a:pPr>
              <a:lnSpc>
                <a:spcPct val="150000"/>
              </a:lnSpc>
            </a:pPr>
            <a:r>
              <a:rPr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・</a:t>
            </a:r>
            <a:r>
              <a:rPr lang="en-US" altLang="ja-JP" dirty="0" smtClean="0">
                <a:latin typeface="ヒラギノ角ゴ ProN W3"/>
                <a:ea typeface="ヒラギノ角ゴ ProN W3"/>
                <a:cs typeface="ヒラギノ角ゴ ProN W3"/>
              </a:rPr>
              <a:t>faint end slope α</a:t>
            </a:r>
            <a:r>
              <a:rPr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は</a:t>
            </a:r>
            <a:r>
              <a:rPr lang="en-US" altLang="ja-JP" dirty="0" smtClean="0">
                <a:latin typeface="ヒラギノ角ゴ ProN W3"/>
                <a:ea typeface="ヒラギノ角ゴ ProN W3"/>
                <a:cs typeface="ヒラギノ角ゴ ProN W3"/>
              </a:rPr>
              <a:t>-2</a:t>
            </a:r>
            <a:r>
              <a:rPr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ほどで</a:t>
            </a:r>
            <a:r>
              <a:rPr lang="en-US" altLang="ja-JP" dirty="0" smtClean="0">
                <a:latin typeface="ヒラギノ角ゴ ProN W3"/>
                <a:ea typeface="ヒラギノ角ゴ ProN W3"/>
                <a:cs typeface="ヒラギノ角ゴ ProN W3"/>
              </a:rPr>
              <a:t>z &lt; 6</a:t>
            </a:r>
            <a:r>
              <a:rPr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に比べ急な傾きを示した</a:t>
            </a:r>
            <a:endParaRPr lang="en-US" altLang="ja-JP" dirty="0" smtClean="0">
              <a:latin typeface="ヒラギノ角ゴ ProN W3"/>
              <a:ea typeface="ヒラギノ角ゴ ProN W3"/>
              <a:cs typeface="ヒラギノ角ゴ ProN W3"/>
            </a:endParaRPr>
          </a:p>
          <a:p>
            <a:pPr>
              <a:lnSpc>
                <a:spcPct val="150000"/>
              </a:lnSpc>
            </a:pPr>
            <a:r>
              <a:rPr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・求めた光度密度を用いて宇宙の電離水素密度を求めたところ、</a:t>
            </a:r>
            <a:endParaRPr lang="en-US" altLang="ja-JP" dirty="0" smtClean="0">
              <a:latin typeface="ヒラギノ角ゴ ProN W3"/>
              <a:ea typeface="ヒラギノ角ゴ ProN W3"/>
              <a:cs typeface="ヒラギノ角ゴ ProN W3"/>
            </a:endParaRPr>
          </a:p>
          <a:p>
            <a:pPr>
              <a:lnSpc>
                <a:spcPct val="150000"/>
              </a:lnSpc>
            </a:pPr>
            <a:r>
              <a:rPr lang="ja-JP" altLang="ja-JP" dirty="0">
                <a:latin typeface="ヒラギノ角ゴ ProN W3"/>
                <a:ea typeface="ヒラギノ角ゴ ProN W3"/>
                <a:cs typeface="ヒラギノ角ゴ ProN W3"/>
              </a:rPr>
              <a:t>　</a:t>
            </a:r>
            <a:r>
              <a:rPr lang="en-US" altLang="ja-JP" dirty="0" smtClean="0">
                <a:latin typeface="ヒラギノ角ゴ ProN W3"/>
                <a:ea typeface="ヒラギノ角ゴ ProN W3"/>
                <a:cs typeface="ヒラギノ角ゴ ProN W3"/>
              </a:rPr>
              <a:t>escape fraction</a:t>
            </a:r>
            <a:r>
              <a:rPr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は</a:t>
            </a:r>
            <a:r>
              <a:rPr lang="en-US" altLang="ja-JP" dirty="0" smtClean="0">
                <a:latin typeface="ヒラギノ角ゴ ProN W3"/>
                <a:ea typeface="ヒラギノ角ゴ ProN W3"/>
                <a:cs typeface="ヒラギノ角ゴ ProN W3"/>
              </a:rPr>
              <a:t>10%</a:t>
            </a:r>
            <a:r>
              <a:rPr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以上という結果が得られた</a:t>
            </a:r>
            <a:endParaRPr lang="en-US" altLang="ja-JP" dirty="0" smtClean="0"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58213" y="1136100"/>
            <a:ext cx="5534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u="sng" dirty="0" smtClean="0">
                <a:solidFill>
                  <a:srgbClr val="016296"/>
                </a:solidFill>
                <a:latin typeface="Avenir Next Demi Bold"/>
                <a:ea typeface="ヒラギノ角ゴ ProN W3"/>
                <a:cs typeface="Avenir Next Demi Bold"/>
              </a:rPr>
              <a:t>まとめ</a:t>
            </a:r>
            <a:r>
              <a:rPr kumimoji="1" lang="ja-JP" altLang="en-US" sz="2800" u="sng" dirty="0" smtClean="0">
                <a:solidFill>
                  <a:srgbClr val="016296"/>
                </a:solidFill>
                <a:latin typeface="Avenir Next Demi Bold"/>
                <a:ea typeface="ヒラギノ角ゴ ProN W3"/>
                <a:cs typeface="Avenir Next Demi Bold"/>
              </a:rPr>
              <a:t>　　　　　　　　　　</a:t>
            </a:r>
            <a:endParaRPr kumimoji="1" lang="en-US" altLang="ja-JP" sz="2800" u="sng" dirty="0" smtClean="0">
              <a:solidFill>
                <a:srgbClr val="016296"/>
              </a:solidFill>
              <a:latin typeface="Avenir Next Demi Bold"/>
              <a:ea typeface="ヒラギノ角ゴ ProN W3"/>
              <a:cs typeface="Avenir Next Demi Bold"/>
            </a:endParaRPr>
          </a:p>
        </p:txBody>
      </p:sp>
    </p:spTree>
    <p:extLst>
      <p:ext uri="{BB962C8B-B14F-4D97-AF65-F5344CB8AC3E}">
        <p14:creationId xmlns:p14="http://schemas.microsoft.com/office/powerpoint/2010/main" val="4151081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3936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インスピレーション">
      <a:maj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そよ風.thmx</Template>
  <TotalTime>1460</TotalTime>
  <Words>264</Words>
  <Application>Microsoft Macintosh PowerPoint</Application>
  <PresentationFormat>画面に合わせる (4:3)</PresentationFormat>
  <Paragraphs>71</Paragraphs>
  <Slides>8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9" baseType="lpstr">
      <vt:lpstr>Office Theme</vt:lpstr>
      <vt:lpstr>Hubble Frontier Fieldsによる 再電離期のUV光度関数への制限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大内</cp:lastModifiedBy>
  <cp:revision>82</cp:revision>
  <dcterms:created xsi:type="dcterms:W3CDTF">2010-04-12T23:12:02Z</dcterms:created>
  <dcterms:modified xsi:type="dcterms:W3CDTF">2014-06-06T01:53:12Z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