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14/06/03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14/06/03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14/06/03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14/06/03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14/06/03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14/06/03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14/06/03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14/06/03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14/06/03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14/06/03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14/06/03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14/06/03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437972"/>
            <a:ext cx="7772400" cy="2651346"/>
          </a:xfrm>
        </p:spPr>
        <p:txBody>
          <a:bodyPr/>
          <a:lstStyle/>
          <a:p>
            <a:r>
              <a:rPr kumimoji="1" lang="en-US" altLang="ja-JP" sz="4800" dirty="0" smtClean="0"/>
              <a:t>Accelerated Evolution of </a:t>
            </a:r>
            <a:r>
              <a:rPr kumimoji="1" lang="en-US" altLang="ja-JP" sz="4800" dirty="0" err="1" smtClean="0"/>
              <a:t>Lya</a:t>
            </a:r>
            <a:r>
              <a:rPr kumimoji="1" lang="en-US" altLang="ja-JP" sz="4800" dirty="0" smtClean="0"/>
              <a:t> LF at z&gt;7</a:t>
            </a:r>
            <a:br>
              <a:rPr kumimoji="1" lang="en-US" altLang="ja-JP" sz="4800" dirty="0" smtClean="0"/>
            </a:br>
            <a:r>
              <a:rPr lang="en-US" altLang="ja-JP" sz="4800" dirty="0" smtClean="0"/>
              <a:t>and the Physical </a:t>
            </a:r>
            <a:r>
              <a:rPr lang="en-US" altLang="ja-JP" sz="4800" dirty="0"/>
              <a:t>P</a:t>
            </a:r>
            <a:r>
              <a:rPr lang="en-US" altLang="ja-JP" sz="4800" dirty="0" smtClean="0"/>
              <a:t>ictures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993229"/>
            <a:ext cx="7772400" cy="2562990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</a:rPr>
              <a:t>Akira Konno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(Univ. of Tokyo, ICRR)</a:t>
            </a:r>
          </a:p>
          <a:p>
            <a:endParaRPr kumimoji="1" lang="en-US" altLang="ja-JP" sz="400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Co-Investigators: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M. </a:t>
            </a:r>
            <a:r>
              <a:rPr lang="en-US" altLang="ja-JP" dirty="0" err="1" smtClean="0">
                <a:solidFill>
                  <a:schemeClr val="tx1"/>
                </a:solidFill>
              </a:rPr>
              <a:t>Ouchi</a:t>
            </a:r>
            <a:r>
              <a:rPr lang="en-US" altLang="ja-JP" dirty="0" smtClean="0">
                <a:solidFill>
                  <a:schemeClr val="tx1"/>
                </a:solidFill>
              </a:rPr>
              <a:t>, Y. Ono, K. </a:t>
            </a:r>
            <a:r>
              <a:rPr lang="en-US" altLang="ja-JP" dirty="0" err="1" smtClean="0">
                <a:solidFill>
                  <a:schemeClr val="tx1"/>
                </a:solidFill>
              </a:rPr>
              <a:t>Shimasaku</a:t>
            </a:r>
            <a:r>
              <a:rPr lang="en-US" altLang="ja-JP" dirty="0" smtClean="0">
                <a:solidFill>
                  <a:schemeClr val="tx1"/>
                </a:solidFill>
              </a:rPr>
              <a:t>, T. Shibuya,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H. </a:t>
            </a:r>
            <a:r>
              <a:rPr lang="en-US" altLang="ja-JP" dirty="0" err="1" smtClean="0">
                <a:solidFill>
                  <a:schemeClr val="tx1"/>
                </a:solidFill>
              </a:rPr>
              <a:t>Furusawa</a:t>
            </a:r>
            <a:r>
              <a:rPr lang="en-US" altLang="ja-JP" dirty="0" smtClean="0">
                <a:solidFill>
                  <a:schemeClr val="tx1"/>
                </a:solidFill>
              </a:rPr>
              <a:t>, K. Nakajima, Y. Naito, R. </a:t>
            </a:r>
            <a:r>
              <a:rPr lang="en-US" altLang="ja-JP" dirty="0" err="1" smtClean="0">
                <a:solidFill>
                  <a:schemeClr val="tx1"/>
                </a:solidFill>
              </a:rPr>
              <a:t>Momose</a:t>
            </a:r>
            <a:r>
              <a:rPr lang="en-US" altLang="ja-JP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S. Yuma and M. </a:t>
            </a:r>
            <a:r>
              <a:rPr lang="en-US" altLang="ja-JP" dirty="0" err="1" smtClean="0">
                <a:solidFill>
                  <a:schemeClr val="tx1"/>
                </a:solidFill>
              </a:rPr>
              <a:t>Iye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1107" y="3238062"/>
            <a:ext cx="7070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i="1" dirty="0">
                <a:solidFill>
                  <a:srgbClr val="FF0000"/>
                </a:solidFill>
              </a:rPr>
              <a:t>(</a:t>
            </a:r>
            <a:r>
              <a:rPr kumimoji="1" lang="en-US" altLang="ja-JP" sz="2800" i="1" dirty="0" smtClean="0">
                <a:solidFill>
                  <a:srgbClr val="FF0000"/>
                </a:solidFill>
              </a:rPr>
              <a:t>arXiv:1404.6066)</a:t>
            </a:r>
            <a:endParaRPr kumimoji="1" lang="ja-JP" alt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4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0209"/>
            <a:ext cx="9144000" cy="959453"/>
          </a:xfrm>
        </p:spPr>
        <p:txBody>
          <a:bodyPr/>
          <a:lstStyle/>
          <a:p>
            <a:r>
              <a:rPr kumimoji="1" lang="en-US" altLang="ja-JP" sz="4800" dirty="0" smtClean="0"/>
              <a:t>Introduction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71280"/>
            <a:ext cx="8229600" cy="1990894"/>
          </a:xfrm>
        </p:spPr>
        <p:txBody>
          <a:bodyPr>
            <a:normAutofit/>
          </a:bodyPr>
          <a:lstStyle/>
          <a:p>
            <a:r>
              <a:rPr lang="en-US" altLang="ja-JP" sz="2600" dirty="0" err="1" smtClean="0">
                <a:solidFill>
                  <a:schemeClr val="tx1"/>
                </a:solidFill>
              </a:rPr>
              <a:t>Lya</a:t>
            </a:r>
            <a:r>
              <a:rPr lang="en-US" altLang="ja-JP" sz="2600" dirty="0" smtClean="0">
                <a:solidFill>
                  <a:schemeClr val="tx1"/>
                </a:solidFill>
              </a:rPr>
              <a:t> LF evolves from z=6.6 or not ?</a:t>
            </a:r>
          </a:p>
          <a:p>
            <a:pPr marL="0" indent="0">
              <a:buNone/>
            </a:pPr>
            <a:r>
              <a:rPr lang="en-US" altLang="ja-JP" sz="2600" dirty="0" smtClean="0">
                <a:solidFill>
                  <a:schemeClr val="tx1"/>
                </a:solidFill>
              </a:rPr>
              <a:t>		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Lya</a:t>
            </a:r>
            <a:r>
              <a:rPr lang="en-US" altLang="ja-JP" sz="2000" dirty="0" smtClean="0">
                <a:solidFill>
                  <a:schemeClr val="tx1"/>
                </a:solidFill>
              </a:rPr>
              <a:t> damping wing absorption of HI in IGM</a:t>
            </a:r>
          </a:p>
          <a:p>
            <a:r>
              <a:rPr kumimoji="1" lang="en-US" altLang="ja-JP" sz="2600" dirty="0" smtClean="0">
                <a:solidFill>
                  <a:schemeClr val="tx1"/>
                </a:solidFill>
              </a:rPr>
              <a:t>Sharp or extended </a:t>
            </a:r>
            <a:r>
              <a:rPr kumimoji="1" lang="en-US" altLang="ja-JP" sz="2600" dirty="0" err="1" smtClean="0">
                <a:solidFill>
                  <a:schemeClr val="tx1"/>
                </a:solidFill>
              </a:rPr>
              <a:t>reionization</a:t>
            </a:r>
            <a:r>
              <a:rPr kumimoji="1" lang="en-US" altLang="ja-JP" sz="2600" dirty="0" smtClean="0">
                <a:solidFill>
                  <a:schemeClr val="tx1"/>
                </a:solidFill>
              </a:rPr>
              <a:t> history ?</a:t>
            </a:r>
          </a:p>
          <a:p>
            <a:pPr marL="457200" lvl="1" indent="0">
              <a:buNone/>
            </a:pPr>
            <a:r>
              <a:rPr kumimoji="1" lang="en-US" altLang="ja-JP" sz="2600" dirty="0" smtClean="0">
                <a:solidFill>
                  <a:schemeClr val="tx1"/>
                </a:solidFill>
              </a:rPr>
              <a:t>    ⇒</a:t>
            </a:r>
            <a:r>
              <a:rPr kumimoji="1" lang="en-US" altLang="ja-JP" sz="2600" dirty="0" smtClean="0">
                <a:solidFill>
                  <a:srgbClr val="FF0000"/>
                </a:solidFill>
              </a:rPr>
              <a:t> z=7.3 LAE survey address these issues.</a:t>
            </a:r>
            <a:endParaRPr kumimoji="1" lang="ja-JP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上下矢印 3"/>
          <p:cNvSpPr>
            <a:spLocks noChangeAspect="1"/>
          </p:cNvSpPr>
          <p:nvPr/>
        </p:nvSpPr>
        <p:spPr>
          <a:xfrm>
            <a:off x="1899162" y="5228956"/>
            <a:ext cx="384000" cy="576000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5" descr="Lya_LF_shibuy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r="1112"/>
          <a:stretch/>
        </p:blipFill>
        <p:spPr>
          <a:xfrm>
            <a:off x="241945" y="1268383"/>
            <a:ext cx="3888137" cy="35257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50823" y="1026580"/>
            <a:ext cx="229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  <a:cs typeface="Palatino"/>
              </a:rPr>
              <a:t>Shibuya+ 12</a:t>
            </a:r>
            <a:endParaRPr kumimoji="1" lang="ja-JP" altLang="en-US" dirty="0">
              <a:latin typeface="+mj-lt"/>
              <a:cs typeface="Palatino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08466" y="1498891"/>
            <a:ext cx="1178394" cy="858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22864" y="2173965"/>
            <a:ext cx="1029673" cy="47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1499997" y="1968847"/>
            <a:ext cx="0" cy="453649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201256" y="2345592"/>
            <a:ext cx="113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j-lt"/>
                <a:cs typeface="Palatino"/>
              </a:rPr>
              <a:t>z=6.6</a:t>
            </a:r>
            <a:endParaRPr kumimoji="1" lang="ja-JP" altLang="en-US" b="1" dirty="0">
              <a:solidFill>
                <a:srgbClr val="FF0000"/>
              </a:solidFill>
              <a:latin typeface="+mj-lt"/>
              <a:cs typeface="Palatino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409318" y="2791828"/>
            <a:ext cx="0" cy="629306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843002" y="2422496"/>
            <a:ext cx="113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  <a:latin typeface="+mj-lt"/>
                <a:cs typeface="Palatino"/>
              </a:rPr>
              <a:t>z=5.7</a:t>
            </a:r>
            <a:endParaRPr kumimoji="1" lang="ja-JP" altLang="en-US" b="1" dirty="0">
              <a:solidFill>
                <a:srgbClr val="0000FF"/>
              </a:solidFill>
              <a:latin typeface="+mj-lt"/>
              <a:cs typeface="Palatino"/>
            </a:endParaRPr>
          </a:p>
        </p:txBody>
      </p:sp>
      <p:sp>
        <p:nvSpPr>
          <p:cNvPr id="13" name="ドーナツ 12"/>
          <p:cNvSpPr/>
          <p:nvPr/>
        </p:nvSpPr>
        <p:spPr>
          <a:xfrm>
            <a:off x="2070753" y="2870326"/>
            <a:ext cx="772249" cy="1054253"/>
          </a:xfrm>
          <a:prstGeom prst="donut">
            <a:avLst>
              <a:gd name="adj" fmla="val 34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6600"/>
              </a:solidFill>
            </a:endParaRPr>
          </a:p>
        </p:txBody>
      </p:sp>
      <p:sp>
        <p:nvSpPr>
          <p:cNvPr id="14" name="ドーナツ 13"/>
          <p:cNvSpPr/>
          <p:nvPr/>
        </p:nvSpPr>
        <p:spPr>
          <a:xfrm>
            <a:off x="2173718" y="2093871"/>
            <a:ext cx="669284" cy="697957"/>
          </a:xfrm>
          <a:prstGeom prst="donut">
            <a:avLst>
              <a:gd name="adj" fmla="val 4665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40682" y="1459058"/>
            <a:ext cx="19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6600"/>
                </a:solidFill>
                <a:latin typeface="+mj-lt"/>
                <a:cs typeface="Palatino"/>
              </a:rPr>
              <a:t>z~7.3</a:t>
            </a:r>
          </a:p>
          <a:p>
            <a:pPr algn="ctr"/>
            <a:r>
              <a:rPr lang="en-US" altLang="ja-JP" b="1" dirty="0" smtClean="0">
                <a:solidFill>
                  <a:srgbClr val="FF6600"/>
                </a:solidFill>
                <a:latin typeface="+mj-lt"/>
                <a:cs typeface="Palatino"/>
              </a:rPr>
              <a:t>(</a:t>
            </a:r>
            <a:r>
              <a:rPr lang="en-US" altLang="ja-JP" b="1" dirty="0" err="1" smtClean="0">
                <a:solidFill>
                  <a:srgbClr val="FF6600"/>
                </a:solidFill>
                <a:latin typeface="+mj-lt"/>
                <a:cs typeface="Palatino"/>
              </a:rPr>
              <a:t>Hibon,Tilvi</a:t>
            </a:r>
            <a:r>
              <a:rPr lang="en-US" altLang="ja-JP" b="1" dirty="0" smtClean="0">
                <a:solidFill>
                  <a:srgbClr val="FF6600"/>
                </a:solidFill>
                <a:latin typeface="+mj-lt"/>
                <a:cs typeface="Palatino"/>
              </a:rPr>
              <a:t>,</a:t>
            </a:r>
          </a:p>
          <a:p>
            <a:pPr algn="ctr"/>
            <a:r>
              <a:rPr lang="en-US" altLang="ja-JP" b="1" dirty="0" smtClean="0">
                <a:solidFill>
                  <a:srgbClr val="FF6600"/>
                </a:solidFill>
                <a:latin typeface="+mj-lt"/>
                <a:cs typeface="Palatino"/>
              </a:rPr>
              <a:t>Krug)</a:t>
            </a:r>
            <a:endParaRPr kumimoji="1" lang="ja-JP" altLang="en-US" b="1" dirty="0">
              <a:solidFill>
                <a:srgbClr val="FF6600"/>
              </a:solidFill>
              <a:latin typeface="+mj-lt"/>
              <a:cs typeface="Palatino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98310" y="3105486"/>
            <a:ext cx="122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+mj-lt"/>
                <a:cs typeface="Palatino"/>
              </a:rPr>
              <a:t>z~7.3</a:t>
            </a:r>
          </a:p>
          <a:p>
            <a:pPr algn="ctr"/>
            <a:r>
              <a:rPr lang="en-US" altLang="ja-JP" b="1" dirty="0" smtClean="0">
                <a:latin typeface="+mj-lt"/>
                <a:cs typeface="Palatino"/>
              </a:rPr>
              <a:t>(Ota,</a:t>
            </a:r>
          </a:p>
          <a:p>
            <a:pPr algn="ctr"/>
            <a:r>
              <a:rPr lang="en-US" altLang="ja-JP" b="1" dirty="0" smtClean="0">
                <a:latin typeface="+mj-lt"/>
                <a:cs typeface="Palatino"/>
              </a:rPr>
              <a:t>Shibuya)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958" y="1350144"/>
            <a:ext cx="4507656" cy="325891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750028" y="994314"/>
            <a:ext cx="229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>
                <a:latin typeface="+mj-lt"/>
                <a:cs typeface="Palatino"/>
              </a:rPr>
              <a:t>Ouchi</a:t>
            </a:r>
            <a:r>
              <a:rPr kumimoji="1" lang="en-US" altLang="ja-JP" dirty="0" smtClean="0">
                <a:latin typeface="+mj-lt"/>
                <a:cs typeface="Palatino"/>
              </a:rPr>
              <a:t>+ 10</a:t>
            </a:r>
            <a:endParaRPr kumimoji="1" lang="ja-JP" altLang="en-US" dirty="0">
              <a:latin typeface="+mj-lt"/>
              <a:cs typeface="Palatino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38440" y="4459161"/>
            <a:ext cx="229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+mj-lt"/>
                <a:cs typeface="Palatino"/>
              </a:rPr>
              <a:t>Redshift</a:t>
            </a:r>
            <a:endParaRPr kumimoji="1" lang="en-US" altLang="ja-JP" dirty="0" smtClean="0">
              <a:latin typeface="+mj-lt"/>
              <a:cs typeface="Palatino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3110119" y="2664371"/>
            <a:ext cx="270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+mj-lt"/>
                <a:cs typeface="Palatino"/>
              </a:rPr>
              <a:t>Neutral Fraction x(HI)</a:t>
            </a:r>
            <a:endParaRPr kumimoji="1" lang="en-US" altLang="ja-JP" dirty="0" smtClean="0">
              <a:latin typeface="+mj-lt"/>
              <a:cs typeface="Palatino"/>
            </a:endParaRPr>
          </a:p>
        </p:txBody>
      </p:sp>
      <p:sp>
        <p:nvSpPr>
          <p:cNvPr id="21" name="ドーナツ 20"/>
          <p:cNvSpPr/>
          <p:nvPr/>
        </p:nvSpPr>
        <p:spPr>
          <a:xfrm>
            <a:off x="5071893" y="3953185"/>
            <a:ext cx="1169430" cy="396008"/>
          </a:xfrm>
          <a:prstGeom prst="donut">
            <a:avLst>
              <a:gd name="adj" fmla="val 62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66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43074" y="3600218"/>
            <a:ext cx="113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+mj-lt"/>
                <a:cs typeface="Palatino"/>
              </a:rPr>
              <a:t>QSO</a:t>
            </a:r>
          </a:p>
        </p:txBody>
      </p:sp>
      <p:sp>
        <p:nvSpPr>
          <p:cNvPr id="23" name="ドーナツ 22"/>
          <p:cNvSpPr/>
          <p:nvPr/>
        </p:nvSpPr>
        <p:spPr>
          <a:xfrm>
            <a:off x="5789592" y="2754643"/>
            <a:ext cx="555283" cy="1192023"/>
          </a:xfrm>
          <a:prstGeom prst="donut">
            <a:avLst>
              <a:gd name="adj" fmla="val 62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66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31573" y="2223995"/>
            <a:ext cx="113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+mj-lt"/>
                <a:cs typeface="Palatino"/>
              </a:rPr>
              <a:t>LAE/</a:t>
            </a:r>
          </a:p>
          <a:p>
            <a:pPr algn="ctr"/>
            <a:r>
              <a:rPr lang="en-US" altLang="ja-JP" b="1" dirty="0" smtClean="0">
                <a:latin typeface="+mj-lt"/>
                <a:cs typeface="Palatino"/>
              </a:rPr>
              <a:t>GRB</a:t>
            </a:r>
          </a:p>
        </p:txBody>
      </p:sp>
      <p:sp>
        <p:nvSpPr>
          <p:cNvPr id="25" name="ドーナツ 24"/>
          <p:cNvSpPr/>
          <p:nvPr/>
        </p:nvSpPr>
        <p:spPr>
          <a:xfrm>
            <a:off x="7234795" y="1474847"/>
            <a:ext cx="830917" cy="385665"/>
          </a:xfrm>
          <a:prstGeom prst="donut">
            <a:avLst>
              <a:gd name="adj" fmla="val 62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66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55733" y="1476007"/>
            <a:ext cx="113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+mj-lt"/>
                <a:cs typeface="Palatino"/>
              </a:rPr>
              <a:t>CMB</a:t>
            </a:r>
          </a:p>
        </p:txBody>
      </p:sp>
      <p:sp>
        <p:nvSpPr>
          <p:cNvPr id="27" name="上下矢印 26"/>
          <p:cNvSpPr/>
          <p:nvPr/>
        </p:nvSpPr>
        <p:spPr>
          <a:xfrm>
            <a:off x="2288124" y="2422496"/>
            <a:ext cx="343222" cy="884218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81787" y="2386175"/>
            <a:ext cx="549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800" b="1" dirty="0">
                <a:solidFill>
                  <a:srgbClr val="FF0000"/>
                </a:solidFill>
                <a:latin typeface="Palatino"/>
                <a:cs typeface="Palatino"/>
              </a:rPr>
              <a:t>?</a:t>
            </a:r>
            <a:endParaRPr kumimoji="1" lang="ja-JP" altLang="en-US" sz="4800" b="1" dirty="0">
              <a:solidFill>
                <a:srgbClr val="FF0000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99106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picture_NB101_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9" y="1089443"/>
            <a:ext cx="3594055" cy="269554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664" y="822536"/>
            <a:ext cx="3649592" cy="313796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724237" y="3096811"/>
            <a:ext cx="145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+mj-lt"/>
                <a:cs typeface="Palatino"/>
              </a:rPr>
              <a:t>Konno+ 14</a:t>
            </a:r>
            <a:endParaRPr kumimoji="1" lang="ja-JP" altLang="en-US" dirty="0">
              <a:latin typeface="+mj-lt"/>
              <a:cs typeface="Palatino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90509"/>
            <a:ext cx="9144000" cy="9594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ja-JP" sz="4800" dirty="0" smtClean="0"/>
              <a:t>Subaru/S-Cam NB101 Obs. </a:t>
            </a:r>
            <a:endParaRPr lang="ja-JP" altLang="en-US" sz="48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0159" y="3851304"/>
            <a:ext cx="9036000" cy="30695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514350" indent="-514350">
              <a:buAutoNum type="arabicParenR"/>
            </a:pPr>
            <a:r>
              <a:rPr lang="en-US" altLang="ja-JP" sz="2600" dirty="0" smtClean="0">
                <a:solidFill>
                  <a:schemeClr val="tx1"/>
                </a:solidFill>
              </a:rPr>
              <a:t>NB101 … more sensitive to line emission than NB1006</a:t>
            </a:r>
          </a:p>
          <a:p>
            <a:pPr marL="514350" indent="-514350">
              <a:buAutoNum type="arabicParenR"/>
            </a:pPr>
            <a:r>
              <a:rPr lang="en-US" altLang="ja-JP" sz="2600" dirty="0" smtClean="0">
                <a:solidFill>
                  <a:schemeClr val="tx1"/>
                </a:solidFill>
              </a:rPr>
              <a:t>Total exp. time : 106 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hrs</a:t>
            </a:r>
            <a:r>
              <a:rPr lang="en-US" altLang="ja-JP" sz="2600" dirty="0" smtClean="0">
                <a:solidFill>
                  <a:schemeClr val="tx1"/>
                </a:solidFill>
              </a:rPr>
              <a:t> … Ultra-deep survey</a:t>
            </a:r>
          </a:p>
          <a:p>
            <a:pPr marL="0" indent="0">
              <a:buNone/>
            </a:pPr>
            <a:r>
              <a:rPr lang="en-US" altLang="ja-JP" sz="2600" dirty="0">
                <a:solidFill>
                  <a:schemeClr val="tx1"/>
                </a:solidFill>
              </a:rPr>
              <a:t>	 </a:t>
            </a:r>
            <a:r>
              <a:rPr lang="en-US" altLang="ja-JP" sz="2600" dirty="0" smtClean="0">
                <a:solidFill>
                  <a:schemeClr val="tx1"/>
                </a:solidFill>
              </a:rPr>
              <a:t>      ⇒ </a:t>
            </a:r>
            <a:r>
              <a:rPr lang="en-US" altLang="ja-JP" sz="2600" dirty="0" smtClean="0">
                <a:solidFill>
                  <a:srgbClr val="FF0000"/>
                </a:solidFill>
              </a:rPr>
              <a:t>Detect very faint LAEs at z=7.3</a:t>
            </a:r>
          </a:p>
          <a:p>
            <a:r>
              <a:rPr lang="en-US" altLang="ja-JP" sz="2600" dirty="0" smtClean="0">
                <a:solidFill>
                  <a:schemeClr val="tx1"/>
                </a:solidFill>
              </a:rPr>
              <a:t>5-sigma limiting L(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Lya</a:t>
            </a:r>
            <a:r>
              <a:rPr lang="en-US" altLang="ja-JP" sz="2600" dirty="0" smtClean="0">
                <a:solidFill>
                  <a:schemeClr val="tx1"/>
                </a:solidFill>
              </a:rPr>
              <a:t>) = 2.4 x 10</a:t>
            </a:r>
            <a:r>
              <a:rPr lang="en-US" altLang="ja-JP" sz="2600" baseline="30000" dirty="0" smtClean="0">
                <a:solidFill>
                  <a:schemeClr val="tx1"/>
                </a:solidFill>
              </a:rPr>
              <a:t>42</a:t>
            </a:r>
            <a:r>
              <a:rPr lang="en-US" altLang="ja-JP" sz="2600" dirty="0" smtClean="0">
                <a:solidFill>
                  <a:schemeClr val="tx1"/>
                </a:solidFill>
              </a:rPr>
              <a:t> erg/s</a:t>
            </a:r>
          </a:p>
          <a:p>
            <a:pPr marL="0" indent="0">
              <a:buNone/>
            </a:pPr>
            <a:r>
              <a:rPr lang="en-US" altLang="ja-JP" sz="2600" dirty="0">
                <a:solidFill>
                  <a:schemeClr val="tx1"/>
                </a:solidFill>
              </a:rPr>
              <a:t>	 </a:t>
            </a:r>
            <a:r>
              <a:rPr lang="en-US" altLang="ja-JP" sz="2600" dirty="0" smtClean="0">
                <a:solidFill>
                  <a:schemeClr val="tx1"/>
                </a:solidFill>
              </a:rPr>
              <a:t>  … comparable with z=3-6 LAE </a:t>
            </a:r>
            <a:r>
              <a:rPr lang="en-US" altLang="ja-JP" sz="2600" dirty="0" smtClean="0">
                <a:solidFill>
                  <a:schemeClr val="tx1"/>
                </a:solidFill>
              </a:rPr>
              <a:t>survey</a:t>
            </a:r>
          </a:p>
          <a:p>
            <a:pPr marL="0" indent="0">
              <a:buNone/>
            </a:pPr>
            <a:r>
              <a:rPr lang="en-US" altLang="ja-JP" sz="2600" dirty="0">
                <a:solidFill>
                  <a:schemeClr val="tx1"/>
                </a:solidFill>
              </a:rPr>
              <a:t>	 </a:t>
            </a:r>
            <a:r>
              <a:rPr lang="en-US" altLang="ja-JP" sz="2600" dirty="0" smtClean="0">
                <a:solidFill>
                  <a:schemeClr val="tx1"/>
                </a:solidFill>
              </a:rPr>
              <a:t>  … ~4x deeper than Subaru z~7.3 survey</a:t>
            </a:r>
            <a:endParaRPr lang="ja-JP" alt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6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0" y="228834"/>
            <a:ext cx="9144000" cy="9594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ja-JP" sz="4800" dirty="0" smtClean="0"/>
              <a:t> </a:t>
            </a:r>
            <a:endParaRPr lang="ja-JP" altLang="en-US" sz="4800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5108" y="305784"/>
            <a:ext cx="9144000" cy="9594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ja-JP" sz="4800" dirty="0" smtClean="0"/>
              <a:t>z=7.3 LAE sample </a:t>
            </a:r>
            <a:endParaRPr lang="ja-JP" altLang="en-US" sz="4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107" y="1968007"/>
            <a:ext cx="4498218" cy="416051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57200" y="1340687"/>
            <a:ext cx="8229600" cy="7760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ja-JP" sz="2600" dirty="0" smtClean="0">
                <a:solidFill>
                  <a:schemeClr val="tx1"/>
                </a:solidFill>
              </a:rPr>
              <a:t>Field … SXDS and COSMOS (Total : ~0.5 deg</a:t>
            </a:r>
            <a:r>
              <a:rPr lang="en-US" altLang="ja-JP" sz="2600" baseline="30000" dirty="0" smtClean="0">
                <a:solidFill>
                  <a:schemeClr val="tx1"/>
                </a:solidFill>
              </a:rPr>
              <a:t>2</a:t>
            </a:r>
            <a:r>
              <a:rPr lang="en-US" altLang="ja-JP" sz="26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57200" y="1845802"/>
            <a:ext cx="3867394" cy="40239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ja-JP" sz="2600" dirty="0" smtClean="0">
                <a:solidFill>
                  <a:schemeClr val="tx1"/>
                </a:solidFill>
              </a:rPr>
              <a:t>SXDS : 3 LAEs</a:t>
            </a:r>
          </a:p>
          <a:p>
            <a:r>
              <a:rPr lang="en-US" altLang="ja-JP" sz="2600" dirty="0" smtClean="0">
                <a:solidFill>
                  <a:schemeClr val="tx1"/>
                </a:solidFill>
              </a:rPr>
              <a:t>COSMOS : 4LAEs</a:t>
            </a:r>
          </a:p>
          <a:p>
            <a:pPr marL="0" indent="0">
              <a:buNone/>
            </a:pPr>
            <a:r>
              <a:rPr lang="en-US" altLang="ja-JP" sz="2600" dirty="0">
                <a:solidFill>
                  <a:schemeClr val="tx1"/>
                </a:solidFill>
              </a:rPr>
              <a:t> </a:t>
            </a:r>
            <a:r>
              <a:rPr lang="en-US" altLang="ja-JP" sz="2600" dirty="0" smtClean="0">
                <a:solidFill>
                  <a:schemeClr val="tx1"/>
                </a:solidFill>
              </a:rPr>
              <a:t>    … </a:t>
            </a:r>
            <a:r>
              <a:rPr lang="en-US" altLang="ja-JP" sz="2600" dirty="0" smtClean="0">
                <a:solidFill>
                  <a:srgbClr val="FF0000"/>
                </a:solidFill>
              </a:rPr>
              <a:t>Total : 7 </a:t>
            </a:r>
            <a:r>
              <a:rPr lang="en-US" altLang="ja-JP" sz="2600" dirty="0" smtClean="0">
                <a:solidFill>
                  <a:srgbClr val="FF0000"/>
                </a:solidFill>
              </a:rPr>
              <a:t>LAEs</a:t>
            </a:r>
          </a:p>
          <a:p>
            <a:pPr marL="0" indent="0">
              <a:buNone/>
            </a:pPr>
            <a:endParaRPr lang="en-US" altLang="ja-JP" sz="2600" dirty="0" smtClean="0">
              <a:solidFill>
                <a:srgbClr val="FF0000"/>
              </a:solidFill>
            </a:endParaRPr>
          </a:p>
          <a:p>
            <a:r>
              <a:rPr lang="en-US" altLang="ja-JP" sz="2600" dirty="0" smtClean="0">
                <a:solidFill>
                  <a:schemeClr val="tx1"/>
                </a:solidFill>
              </a:rPr>
              <a:t>Expect ~65 LAEs in case of no evolution from z=6.6.</a:t>
            </a:r>
            <a:endParaRPr lang="en-US" altLang="ja-JP" sz="2600" dirty="0" smtClean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54165" y="5759189"/>
            <a:ext cx="145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+mj-lt"/>
                <a:cs typeface="Palatino"/>
              </a:rPr>
              <a:t>Konno+ 14</a:t>
            </a:r>
            <a:endParaRPr kumimoji="1" lang="ja-JP" altLang="en-US" dirty="0">
              <a:latin typeface="+mj-lt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76220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68" y="1162842"/>
            <a:ext cx="4110430" cy="365371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725" y="1186143"/>
            <a:ext cx="3922189" cy="367484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552550" y="1352502"/>
            <a:ext cx="2077045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0000"/>
                </a:solidFill>
                <a:latin typeface="+mj-lt"/>
                <a:cs typeface="Baskerville"/>
              </a:rPr>
              <a:t>Inner : 68% CL</a:t>
            </a:r>
          </a:p>
          <a:p>
            <a:pPr algn="ctr"/>
            <a:r>
              <a:rPr lang="en-US" altLang="ja-JP" sz="2000" b="1" dirty="0">
                <a:solidFill>
                  <a:srgbClr val="000000"/>
                </a:solidFill>
                <a:latin typeface="+mj-lt"/>
                <a:cs typeface="Baskerville"/>
              </a:rPr>
              <a:t>O</a:t>
            </a:r>
            <a:r>
              <a:rPr lang="en-US" altLang="ja-JP" sz="2000" b="1" dirty="0" smtClean="0">
                <a:solidFill>
                  <a:srgbClr val="000000"/>
                </a:solidFill>
                <a:latin typeface="+mj-lt"/>
                <a:cs typeface="Baskerville"/>
              </a:rPr>
              <a:t>uter : 90% CL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4366" y="3507917"/>
            <a:ext cx="1622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+mj-lt"/>
                <a:cs typeface="Baskerville"/>
              </a:rPr>
              <a:t>z=7.3</a:t>
            </a:r>
          </a:p>
          <a:p>
            <a:pPr algn="ctr"/>
            <a:r>
              <a:rPr lang="en-US" altLang="ja-JP" sz="1600" b="1" dirty="0" smtClean="0">
                <a:solidFill>
                  <a:srgbClr val="FF0000"/>
                </a:solidFill>
                <a:latin typeface="+mj-lt"/>
                <a:cs typeface="Baskerville"/>
              </a:rPr>
              <a:t>(This 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+mj-lt"/>
                <a:cs typeface="Baskerville"/>
              </a:rPr>
              <a:t>Study)</a:t>
            </a:r>
            <a:endParaRPr kumimoji="1" lang="ja-JP" altLang="en-US" sz="1600" b="1" dirty="0">
              <a:solidFill>
                <a:srgbClr val="FF0000"/>
              </a:solidFill>
              <a:latin typeface="+mj-lt"/>
              <a:cs typeface="Baskerville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1990686" y="3067712"/>
            <a:ext cx="255417" cy="491798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883062" y="1430656"/>
            <a:ext cx="15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54CEFF"/>
                </a:solidFill>
                <a:latin typeface="+mj-lt"/>
                <a:cs typeface="Baskerville"/>
              </a:rPr>
              <a:t>z=5.7</a:t>
            </a:r>
          </a:p>
          <a:p>
            <a:r>
              <a:rPr kumimoji="1" lang="en-US" altLang="ja-JP" sz="1600" b="1" dirty="0" smtClean="0">
                <a:solidFill>
                  <a:srgbClr val="54CEFF"/>
                </a:solidFill>
                <a:latin typeface="+mj-lt"/>
                <a:cs typeface="Baskerville"/>
              </a:rPr>
              <a:t>(</a:t>
            </a:r>
            <a:r>
              <a:rPr kumimoji="1" lang="en-US" altLang="ja-JP" sz="1600" b="1" dirty="0" err="1" smtClean="0">
                <a:solidFill>
                  <a:srgbClr val="54CEFF"/>
                </a:solidFill>
                <a:latin typeface="+mj-lt"/>
                <a:cs typeface="Baskerville"/>
              </a:rPr>
              <a:t>Ouchi</a:t>
            </a:r>
            <a:r>
              <a:rPr kumimoji="1" lang="en-US" altLang="ja-JP" sz="1600" b="1" dirty="0" smtClean="0">
                <a:solidFill>
                  <a:srgbClr val="54CEFF"/>
                </a:solidFill>
                <a:latin typeface="+mj-lt"/>
                <a:cs typeface="Baskerville"/>
              </a:rPr>
              <a:t>+ 08)</a:t>
            </a:r>
            <a:endParaRPr kumimoji="1" lang="ja-JP" altLang="en-US" sz="1600" b="1" dirty="0">
              <a:solidFill>
                <a:srgbClr val="54CEFF"/>
              </a:solidFill>
              <a:latin typeface="+mj-lt"/>
              <a:cs typeface="Baskerville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662704" y="1880412"/>
            <a:ext cx="277562" cy="400561"/>
          </a:xfrm>
          <a:prstGeom prst="straightConnector1">
            <a:avLst/>
          </a:prstGeom>
          <a:ln w="38100" cmpd="sng">
            <a:solidFill>
              <a:srgbClr val="54CEFF"/>
            </a:solidFill>
            <a:headEnd type="none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489421" y="2254897"/>
            <a:ext cx="1529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  <a:latin typeface="+mj-lt"/>
                <a:cs typeface="Baskerville"/>
              </a:rPr>
              <a:t>z=6.6</a:t>
            </a:r>
          </a:p>
          <a:p>
            <a:r>
              <a:rPr lang="en-US" altLang="ja-JP" sz="1600" b="1" dirty="0">
                <a:solidFill>
                  <a:srgbClr val="0000FF"/>
                </a:solidFill>
                <a:latin typeface="+mj-lt"/>
                <a:cs typeface="Baskerville"/>
              </a:rPr>
              <a:t>(</a:t>
            </a:r>
            <a:r>
              <a:rPr kumimoji="1" lang="en-US" altLang="ja-JP" sz="1600" b="1" dirty="0" err="1" smtClean="0">
                <a:solidFill>
                  <a:srgbClr val="0000FF"/>
                </a:solidFill>
                <a:latin typeface="+mj-lt"/>
                <a:cs typeface="Baskerville"/>
              </a:rPr>
              <a:t>Ouchi</a:t>
            </a:r>
            <a:r>
              <a:rPr kumimoji="1" lang="en-US" altLang="ja-JP" sz="1600" b="1" dirty="0" smtClean="0">
                <a:solidFill>
                  <a:srgbClr val="0000FF"/>
                </a:solidFill>
                <a:latin typeface="+mj-lt"/>
                <a:cs typeface="Baskerville"/>
              </a:rPr>
              <a:t>+ 10)</a:t>
            </a:r>
            <a:endParaRPr kumimoji="1" lang="ja-JP" altLang="en-US" sz="1600" b="1" dirty="0">
              <a:solidFill>
                <a:srgbClr val="0000FF"/>
              </a:solidFill>
              <a:latin typeface="+mj-lt"/>
              <a:cs typeface="Baskerville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2992119" y="2666449"/>
            <a:ext cx="531625" cy="308826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none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6265546" y="3040161"/>
            <a:ext cx="287004" cy="491798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7088386" y="2763469"/>
            <a:ext cx="429025" cy="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none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65295" y="4423003"/>
            <a:ext cx="1593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cs typeface="Baskerville"/>
              </a:rPr>
              <a:t>Konno+ 14</a:t>
            </a:r>
            <a:endParaRPr kumimoji="1" lang="ja-JP" altLang="en-US" sz="2000" dirty="0">
              <a:latin typeface="+mj-lt"/>
              <a:cs typeface="Baskerville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56869" y="3462149"/>
            <a:ext cx="1622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+mj-lt"/>
                <a:cs typeface="Baskerville"/>
              </a:rPr>
              <a:t>z=7.3</a:t>
            </a:r>
          </a:p>
          <a:p>
            <a:pPr algn="ctr"/>
            <a:r>
              <a:rPr lang="en-US" altLang="ja-JP" sz="1600" b="1" dirty="0" smtClean="0">
                <a:solidFill>
                  <a:srgbClr val="FF0000"/>
                </a:solidFill>
                <a:latin typeface="+mj-lt"/>
                <a:cs typeface="Baskerville"/>
              </a:rPr>
              <a:t>(This 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+mj-lt"/>
                <a:cs typeface="Baskerville"/>
              </a:rPr>
              <a:t>Study)</a:t>
            </a:r>
            <a:endParaRPr kumimoji="1" lang="ja-JP" altLang="en-US" sz="1600" b="1" dirty="0">
              <a:solidFill>
                <a:srgbClr val="FF0000"/>
              </a:solidFill>
              <a:latin typeface="+mj-lt"/>
              <a:cs typeface="Baskerville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65991" y="2355716"/>
            <a:ext cx="1529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  <a:latin typeface="+mj-lt"/>
                <a:cs typeface="Baskerville"/>
              </a:rPr>
              <a:t>z=6.6</a:t>
            </a:r>
          </a:p>
          <a:p>
            <a:r>
              <a:rPr lang="en-US" altLang="ja-JP" sz="1600" b="1" dirty="0">
                <a:solidFill>
                  <a:srgbClr val="0000FF"/>
                </a:solidFill>
                <a:latin typeface="+mj-lt"/>
                <a:cs typeface="Baskerville"/>
              </a:rPr>
              <a:t>(</a:t>
            </a:r>
            <a:r>
              <a:rPr kumimoji="1" lang="en-US" altLang="ja-JP" sz="1600" b="1" dirty="0" err="1" smtClean="0">
                <a:solidFill>
                  <a:srgbClr val="0000FF"/>
                </a:solidFill>
                <a:latin typeface="+mj-lt"/>
                <a:cs typeface="Baskerville"/>
              </a:rPr>
              <a:t>Ouchi</a:t>
            </a:r>
            <a:r>
              <a:rPr kumimoji="1" lang="en-US" altLang="ja-JP" sz="1600" b="1" dirty="0" smtClean="0">
                <a:solidFill>
                  <a:srgbClr val="0000FF"/>
                </a:solidFill>
                <a:latin typeface="+mj-lt"/>
                <a:cs typeface="Baskerville"/>
              </a:rPr>
              <a:t>+ 10)</a:t>
            </a:r>
            <a:endParaRPr kumimoji="1" lang="ja-JP" altLang="en-US" sz="1600" b="1" dirty="0">
              <a:solidFill>
                <a:srgbClr val="0000FF"/>
              </a:solidFill>
              <a:latin typeface="+mj-lt"/>
              <a:cs typeface="Baskerville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79633" y="4444239"/>
            <a:ext cx="159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  <a:cs typeface="Baskerville"/>
              </a:rPr>
              <a:t>Konno+ 14</a:t>
            </a:r>
            <a:endParaRPr kumimoji="1" lang="ja-JP" altLang="en-US" sz="2000" dirty="0">
              <a:latin typeface="+mj-lt"/>
              <a:cs typeface="Baskerville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401100" y="5043141"/>
            <a:ext cx="8357066" cy="15114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ja-JP" sz="2600" dirty="0" smtClean="0">
                <a:solidFill>
                  <a:schemeClr val="tx1"/>
                </a:solidFill>
              </a:rPr>
              <a:t>Conclude that </a:t>
            </a:r>
            <a:r>
              <a:rPr lang="en-US" altLang="ja-JP" sz="2600" dirty="0" err="1" smtClean="0">
                <a:solidFill>
                  <a:srgbClr val="FF0000"/>
                </a:solidFill>
              </a:rPr>
              <a:t>Lya</a:t>
            </a:r>
            <a:r>
              <a:rPr lang="en-US" altLang="ja-JP" sz="2600" dirty="0" smtClean="0">
                <a:solidFill>
                  <a:srgbClr val="FF0000"/>
                </a:solidFill>
              </a:rPr>
              <a:t> LF decrease from z=6.6 to 7.3</a:t>
            </a:r>
          </a:p>
          <a:p>
            <a:pPr marL="0" indent="0" algn="r">
              <a:buNone/>
            </a:pPr>
            <a:r>
              <a:rPr lang="en-US" altLang="ja-JP" sz="2600" dirty="0" smtClean="0">
                <a:solidFill>
                  <a:srgbClr val="FF0000"/>
                </a:solidFill>
              </a:rPr>
              <a:t>at &gt;90% confidence level</a:t>
            </a:r>
            <a:r>
              <a:rPr lang="en-US" altLang="ja-JP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altLang="ja-JP" sz="2000" dirty="0" smtClean="0">
                <a:solidFill>
                  <a:schemeClr val="tx1"/>
                </a:solidFill>
              </a:rPr>
              <a:t>( Shown by previous studies ; e.g. Clement+12 )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 txBox="1">
            <a:spLocks/>
          </p:cNvSpPr>
          <p:nvPr/>
        </p:nvSpPr>
        <p:spPr>
          <a:xfrm>
            <a:off x="15108" y="268059"/>
            <a:ext cx="9144000" cy="9594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ja-JP" sz="4800" dirty="0" smtClean="0"/>
              <a:t>Evolution of </a:t>
            </a:r>
            <a:r>
              <a:rPr lang="en-US" altLang="ja-JP" sz="4800" dirty="0" err="1" smtClean="0"/>
              <a:t>Lya</a:t>
            </a:r>
            <a:r>
              <a:rPr lang="en-US" altLang="ja-JP" sz="4800" dirty="0" smtClean="0"/>
              <a:t> LF at z=6.6-7.3</a:t>
            </a:r>
            <a:r>
              <a:rPr lang="en-US" altLang="ja-JP" sz="4800" dirty="0" smtClean="0"/>
              <a:t> </a:t>
            </a:r>
            <a:endParaRPr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87451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60" y="974766"/>
            <a:ext cx="4706082" cy="388393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 rot="16200000">
            <a:off x="216254" y="2754884"/>
            <a:ext cx="380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err="1" smtClean="0">
                <a:solidFill>
                  <a:srgbClr val="FF0000"/>
                </a:solidFill>
                <a:latin typeface="+mj-lt"/>
                <a:cs typeface="Baskerville"/>
              </a:rPr>
              <a:t>Lya</a:t>
            </a:r>
            <a:r>
              <a:rPr lang="en-US" altLang="ja-JP" sz="2000" b="1" dirty="0" smtClean="0">
                <a:solidFill>
                  <a:srgbClr val="FF0000"/>
                </a:solidFill>
                <a:latin typeface="+mj-lt"/>
                <a:cs typeface="Baskerville"/>
              </a:rPr>
              <a:t> luminosity density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5252222" y="2737135"/>
            <a:ext cx="380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00FF"/>
                </a:solidFill>
                <a:latin typeface="+mj-lt"/>
                <a:cs typeface="Baskerville"/>
              </a:rPr>
              <a:t>UV luminosity density</a:t>
            </a:r>
          </a:p>
        </p:txBody>
      </p:sp>
      <p:sp>
        <p:nvSpPr>
          <p:cNvPr id="6" name="テキスト ボックス 5"/>
          <p:cNvSpPr txBox="1"/>
          <p:nvPr/>
        </p:nvSpPr>
        <p:spPr>
          <a:xfrm rot="1333576">
            <a:off x="4823394" y="1740190"/>
            <a:ext cx="117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00FF"/>
                </a:solidFill>
                <a:latin typeface="+mj-lt"/>
                <a:cs typeface="Baskerville"/>
              </a:rPr>
              <a:t>~ SFRD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719131" y="1389289"/>
            <a:ext cx="1620000" cy="29062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377121" y="1262269"/>
            <a:ext cx="1620000" cy="3250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35754" y="1507602"/>
            <a:ext cx="1620000" cy="2595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422503" y="1389289"/>
            <a:ext cx="1620000" cy="2595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463608" y="4020451"/>
            <a:ext cx="1620000" cy="2595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232503" y="1767112"/>
            <a:ext cx="1620000" cy="2595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170728" y="1389289"/>
            <a:ext cx="1468317" cy="11748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534385" y="3642868"/>
            <a:ext cx="841525" cy="6370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534384" y="2529347"/>
            <a:ext cx="792000" cy="12055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999518" y="1648799"/>
            <a:ext cx="792000" cy="12055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 rot="20537792">
            <a:off x="4087577" y="3105098"/>
            <a:ext cx="312734" cy="3094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 rot="20181455">
            <a:off x="4505558" y="3455088"/>
            <a:ext cx="312734" cy="3094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75910" y="3492869"/>
            <a:ext cx="113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0000"/>
                </a:solidFill>
                <a:latin typeface="+mj-lt"/>
                <a:cs typeface="Baskerville"/>
              </a:rPr>
              <a:t>This</a:t>
            </a:r>
          </a:p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  <a:cs typeface="Baskerville"/>
              </a:rPr>
              <a:t>Study</a:t>
            </a:r>
            <a:endParaRPr kumimoji="1" lang="ja-JP" altLang="en-US" sz="2000" b="1" dirty="0">
              <a:solidFill>
                <a:srgbClr val="FF0000"/>
              </a:solidFill>
              <a:latin typeface="+mj-lt"/>
              <a:cs typeface="Baskerville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53348" y="2639789"/>
            <a:ext cx="106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err="1" smtClean="0">
                <a:solidFill>
                  <a:srgbClr val="FF0000"/>
                </a:solidFill>
                <a:latin typeface="+mj-lt"/>
                <a:cs typeface="Baskerville"/>
              </a:rPr>
              <a:t>Ouchi</a:t>
            </a:r>
            <a:endParaRPr lang="en-US" altLang="ja-JP" sz="2000" b="1" dirty="0" smtClean="0">
              <a:solidFill>
                <a:srgbClr val="FF0000"/>
              </a:solidFill>
              <a:latin typeface="+mj-lt"/>
              <a:cs typeface="Baskerville"/>
            </a:endParaRPr>
          </a:p>
          <a:p>
            <a:pPr algn="ctr"/>
            <a:r>
              <a:rPr lang="en-US" altLang="ja-JP" sz="2000" b="1" dirty="0" smtClean="0">
                <a:solidFill>
                  <a:srgbClr val="FF0000"/>
                </a:solidFill>
                <a:latin typeface="+mj-lt"/>
                <a:cs typeface="Baskerville"/>
              </a:rPr>
              <a:t>+08, 10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15674" y="1220394"/>
            <a:ext cx="17211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0000FF"/>
                </a:solidFill>
                <a:latin typeface="+mj-lt"/>
                <a:cs typeface="Baskerville"/>
              </a:rPr>
              <a:t>Ellis+ 13</a:t>
            </a:r>
          </a:p>
          <a:p>
            <a:pPr algn="ctr"/>
            <a:r>
              <a:rPr lang="en-US" altLang="ja-JP" sz="1600" b="1" dirty="0" smtClean="0">
                <a:solidFill>
                  <a:srgbClr val="0000FF"/>
                </a:solidFill>
                <a:latin typeface="+mj-lt"/>
                <a:cs typeface="Baskerville"/>
              </a:rPr>
              <a:t>Bouwens+14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22887" y="4316825"/>
            <a:ext cx="248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+mj-lt"/>
                <a:cs typeface="Baskerville"/>
              </a:rPr>
              <a:t>Konno+ 14</a:t>
            </a:r>
          </a:p>
          <a:p>
            <a:pPr algn="ctr"/>
            <a:r>
              <a:rPr lang="en-US" altLang="ja-JP" dirty="0" smtClean="0">
                <a:latin typeface="+mj-lt"/>
                <a:cs typeface="Baskerville"/>
              </a:rPr>
              <a:t>arXiv:1404.6066</a:t>
            </a:r>
            <a:endParaRPr kumimoji="1" lang="ja-JP" altLang="en-US" dirty="0">
              <a:latin typeface="+mj-lt"/>
              <a:cs typeface="Baskerville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09911" y="4770858"/>
            <a:ext cx="8927231" cy="1814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tx1"/>
                </a:solidFill>
              </a:rPr>
              <a:t>Evolution of </a:t>
            </a:r>
            <a:r>
              <a:rPr lang="en-US" altLang="ja-JP" dirty="0" err="1" smtClean="0">
                <a:solidFill>
                  <a:schemeClr val="tx1"/>
                </a:solidFill>
              </a:rPr>
              <a:t>Lya</a:t>
            </a:r>
            <a:r>
              <a:rPr lang="en-US" altLang="ja-JP" dirty="0" smtClean="0">
                <a:solidFill>
                  <a:schemeClr val="tx1"/>
                </a:solidFill>
              </a:rPr>
              <a:t> LF </a:t>
            </a:r>
            <a:r>
              <a:rPr lang="en-US" altLang="ja-JP" b="1" dirty="0" smtClean="0">
                <a:solidFill>
                  <a:srgbClr val="FF0000"/>
                </a:solidFill>
              </a:rPr>
              <a:t>is accelerated at z&gt;7</a:t>
            </a:r>
            <a:r>
              <a:rPr lang="en-US" altLang="ja-JP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No such rapid decrease of UV LF at z~7, </a:t>
            </a:r>
            <a:r>
              <a:rPr lang="en-US" altLang="ja-JP" b="1" dirty="0" smtClean="0">
                <a:solidFill>
                  <a:schemeClr val="tx2"/>
                </a:solidFill>
              </a:rPr>
              <a:t>but only for z~8</a:t>
            </a:r>
            <a:r>
              <a:rPr lang="en-US" altLang="ja-JP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Different from a pure SFR decrease but related to</a:t>
            </a:r>
          </a:p>
          <a:p>
            <a:pPr marL="0" indent="0" algn="r">
              <a:buNone/>
            </a:pPr>
            <a:r>
              <a:rPr lang="en-US" altLang="ja-JP" b="1" dirty="0" err="1" smtClean="0">
                <a:solidFill>
                  <a:srgbClr val="FF0000"/>
                </a:solidFill>
              </a:rPr>
              <a:t>Lya</a:t>
            </a:r>
            <a:r>
              <a:rPr lang="en-US" altLang="ja-JP" b="1" dirty="0" smtClean="0">
                <a:solidFill>
                  <a:srgbClr val="FF0000"/>
                </a:solidFill>
              </a:rPr>
              <a:t> escape + production and/or cosmic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reionization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 txBox="1">
            <a:spLocks/>
          </p:cNvSpPr>
          <p:nvPr/>
        </p:nvSpPr>
        <p:spPr>
          <a:xfrm>
            <a:off x="15108" y="167459"/>
            <a:ext cx="9144000" cy="9594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ja-JP" sz="4800" b="1" i="1" dirty="0" smtClean="0">
                <a:solidFill>
                  <a:srgbClr val="FF0000"/>
                </a:solidFill>
              </a:rPr>
              <a:t>Accelerated</a:t>
            </a:r>
            <a:r>
              <a:rPr lang="en-US" altLang="ja-JP" sz="4800" dirty="0" smtClean="0"/>
              <a:t> Evolution of </a:t>
            </a:r>
            <a:r>
              <a:rPr lang="en-US" altLang="ja-JP" sz="4800" dirty="0" err="1" smtClean="0"/>
              <a:t>Lya</a:t>
            </a:r>
            <a:r>
              <a:rPr lang="en-US" altLang="ja-JP" sz="4800" dirty="0" smtClean="0"/>
              <a:t> LF</a:t>
            </a:r>
            <a:r>
              <a:rPr lang="en-US" altLang="ja-JP" sz="4800" dirty="0" smtClean="0"/>
              <a:t> </a:t>
            </a:r>
            <a:endParaRPr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8209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0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663" y="947116"/>
            <a:ext cx="3728677" cy="283849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129" y="3741418"/>
            <a:ext cx="3318431" cy="2943304"/>
          </a:xfrm>
          <a:prstGeom prst="rect">
            <a:avLst/>
          </a:prstGeom>
        </p:spPr>
      </p:pic>
      <p:cxnSp>
        <p:nvCxnSpPr>
          <p:cNvPr id="5" name="直線矢印コネクタ 4"/>
          <p:cNvCxnSpPr>
            <a:stCxn id="6" idx="1"/>
          </p:cNvCxnSpPr>
          <p:nvPr/>
        </p:nvCxnSpPr>
        <p:spPr>
          <a:xfrm flipH="1" flipV="1">
            <a:off x="7365541" y="2195416"/>
            <a:ext cx="458834" cy="25994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7824375" y="2257360"/>
            <a:ext cx="1261171" cy="395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0000"/>
                </a:solidFill>
                <a:latin typeface="+mj-lt"/>
                <a:cs typeface="Palatino"/>
              </a:rPr>
              <a:t>Model C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7824375" y="1386490"/>
            <a:ext cx="424404" cy="40881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6932090" y="1302197"/>
            <a:ext cx="279017" cy="17091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873711" y="1795304"/>
            <a:ext cx="12227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0000"/>
                </a:solidFill>
                <a:latin typeface="+mj-lt"/>
                <a:cs typeface="Palatino"/>
              </a:rPr>
              <a:t>Model B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96964" y="1074875"/>
            <a:ext cx="123512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0000"/>
                </a:solidFill>
                <a:latin typeface="+mj-lt"/>
                <a:cs typeface="Palatino"/>
              </a:rPr>
              <a:t>Model A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32089" y="2728604"/>
            <a:ext cx="1742137" cy="58477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000000"/>
                </a:solidFill>
                <a:latin typeface="+mj-lt"/>
                <a:cs typeface="Palatino"/>
              </a:rPr>
              <a:t>Choudhury+08</a:t>
            </a:r>
          </a:p>
          <a:p>
            <a:pPr algn="ctr"/>
            <a:r>
              <a:rPr lang="en-US" altLang="ja-JP" sz="1600" b="1" dirty="0" smtClean="0">
                <a:solidFill>
                  <a:srgbClr val="000000"/>
                </a:solidFill>
                <a:latin typeface="+mj-lt"/>
                <a:cs typeface="Palatino"/>
              </a:rPr>
              <a:t>models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89812" y="6408518"/>
            <a:ext cx="177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+mj-lt"/>
                <a:cs typeface="Palatino"/>
              </a:rPr>
              <a:t>Konno+ 14</a:t>
            </a:r>
            <a:endParaRPr kumimoji="1" lang="ja-JP" altLang="en-US" dirty="0">
              <a:latin typeface="+mj-lt"/>
              <a:cs typeface="Palatino"/>
            </a:endParaRPr>
          </a:p>
        </p:txBody>
      </p:sp>
      <p:sp>
        <p:nvSpPr>
          <p:cNvPr id="2" name="タイトル 1"/>
          <p:cNvSpPr txBox="1">
            <a:spLocks/>
          </p:cNvSpPr>
          <p:nvPr/>
        </p:nvSpPr>
        <p:spPr>
          <a:xfrm>
            <a:off x="15108" y="79434"/>
            <a:ext cx="9144000" cy="9594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ja-JP" sz="4300" dirty="0" smtClean="0"/>
              <a:t>Imprecations from </a:t>
            </a:r>
            <a:r>
              <a:rPr lang="en-US" altLang="ja-JP" sz="4300" dirty="0" err="1" smtClean="0"/>
              <a:t>Lya</a:t>
            </a:r>
            <a:r>
              <a:rPr lang="en-US" altLang="ja-JP" sz="4300" dirty="0" smtClean="0"/>
              <a:t> LF </a:t>
            </a:r>
            <a:r>
              <a:rPr lang="en-US" altLang="ja-JP" sz="4300" dirty="0" smtClean="0"/>
              <a:t>E</a:t>
            </a:r>
            <a:r>
              <a:rPr lang="en-US" altLang="ja-JP" sz="4300" dirty="0" smtClean="0"/>
              <a:t>vo</a:t>
            </a:r>
            <a:r>
              <a:rPr lang="en-US" altLang="ja-JP" sz="4300" dirty="0" smtClean="0"/>
              <a:t>lution</a:t>
            </a:r>
            <a:endParaRPr lang="ja-JP" altLang="en-US" sz="4300" dirty="0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00231" y="1064605"/>
            <a:ext cx="5260629" cy="56550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tx1"/>
                </a:solidFill>
              </a:rPr>
              <a:t>x(HI) = 0.3-0.8</a:t>
            </a:r>
          </a:p>
          <a:p>
            <a:pPr marL="457200" lvl="1" indent="0">
              <a:buNone/>
            </a:pPr>
            <a:r>
              <a:rPr lang="en-US" altLang="ja-JP" sz="2000" dirty="0" smtClean="0">
                <a:solidFill>
                  <a:schemeClr val="tx1"/>
                </a:solidFill>
              </a:rPr>
              <a:t>… consistent with previous studies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Compare our x(HI) with CMB results using theoretical models.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Our x(HI) </a:t>
            </a:r>
            <a:r>
              <a:rPr lang="en-US" altLang="ja-JP" dirty="0" smtClean="0">
                <a:solidFill>
                  <a:schemeClr val="tx1"/>
                </a:solidFill>
              </a:rPr>
              <a:t>→ Model A &amp; B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chemeClr val="tx1"/>
                </a:solidFill>
              </a:rPr>
              <a:t>     … inconsistent with CMB results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WMAP result → Model C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chemeClr val="tx1"/>
                </a:solidFill>
              </a:rPr>
              <a:t>     … x(HI) is higher than Model C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A tension between our x(HI) and CMB results ?</a:t>
            </a:r>
          </a:p>
          <a:p>
            <a:pPr lvl="1">
              <a:lnSpc>
                <a:spcPct val="70000"/>
              </a:lnSpc>
            </a:pPr>
            <a:r>
              <a:rPr lang="en-US" altLang="ja-JP" sz="2200" dirty="0" smtClean="0">
                <a:solidFill>
                  <a:schemeClr val="tx1"/>
                </a:solidFill>
              </a:rPr>
              <a:t>Clumpy HI clouds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altLang="ja-JP" sz="2200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70000"/>
              </a:lnSpc>
            </a:pPr>
            <a:r>
              <a:rPr lang="en-US" altLang="ja-JP" sz="2200" dirty="0" smtClean="0">
                <a:solidFill>
                  <a:schemeClr val="tx1"/>
                </a:solidFill>
              </a:rPr>
              <a:t>Increase of </a:t>
            </a:r>
            <a:r>
              <a:rPr lang="en-US" altLang="ja-JP" sz="2200" dirty="0" err="1" smtClean="0">
                <a:solidFill>
                  <a:schemeClr val="tx1"/>
                </a:solidFill>
              </a:rPr>
              <a:t>f_esc</a:t>
            </a:r>
            <a:r>
              <a:rPr lang="en-US" altLang="ja-JP" sz="2200" dirty="0" smtClean="0">
                <a:solidFill>
                  <a:schemeClr val="tx1"/>
                </a:solidFill>
              </a:rPr>
              <a:t> of </a:t>
            </a:r>
            <a:r>
              <a:rPr lang="en-US" altLang="ja-JP" sz="2200" dirty="0" err="1" smtClean="0">
                <a:solidFill>
                  <a:schemeClr val="tx1"/>
                </a:solidFill>
              </a:rPr>
              <a:t>LyC</a:t>
            </a:r>
            <a:endParaRPr lang="en-US" altLang="ja-JP" sz="2200" dirty="0" smtClean="0">
              <a:solidFill>
                <a:schemeClr val="tx1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2564234" y="1326619"/>
            <a:ext cx="4127775" cy="3911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168904" y="5459768"/>
            <a:ext cx="302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(Bolton &amp; </a:t>
            </a:r>
            <a:r>
              <a:rPr kumimoji="1" lang="en-US" altLang="ja-JP" dirty="0" err="1" smtClean="0">
                <a:latin typeface="+mj-lt"/>
              </a:rPr>
              <a:t>Haehnelt</a:t>
            </a:r>
            <a:r>
              <a:rPr kumimoji="1" lang="en-US" altLang="ja-JP" dirty="0" smtClean="0">
                <a:latin typeface="+mj-lt"/>
              </a:rPr>
              <a:t> 2013)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34689" y="6113491"/>
            <a:ext cx="302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(</a:t>
            </a:r>
            <a:r>
              <a:rPr kumimoji="1" lang="en-US" altLang="ja-JP" dirty="0" err="1" smtClean="0">
                <a:latin typeface="+mj-lt"/>
              </a:rPr>
              <a:t>Dijkstra</a:t>
            </a:r>
            <a:r>
              <a:rPr kumimoji="1" lang="en-US" altLang="ja-JP" dirty="0" smtClean="0">
                <a:latin typeface="+mj-lt"/>
              </a:rPr>
              <a:t>+ 2014)</a:t>
            </a:r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317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15108" y="381234"/>
            <a:ext cx="9144000" cy="9594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ja-JP" sz="4300" dirty="0" smtClean="0"/>
              <a:t>Summary</a:t>
            </a:r>
            <a:endParaRPr lang="ja-JP" altLang="en-US" sz="4300" dirty="0"/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301761" y="1340687"/>
            <a:ext cx="8562481" cy="5311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ja-JP" sz="2600" b="1" i="1" dirty="0" smtClean="0">
                <a:solidFill>
                  <a:schemeClr val="tx1"/>
                </a:solidFill>
              </a:rPr>
              <a:t>Ultra-deep Subaru/S-Cam NB101 imaging survey </a:t>
            </a:r>
            <a:r>
              <a:rPr lang="en-US" altLang="ja-JP" sz="2600" dirty="0" smtClean="0">
                <a:solidFill>
                  <a:schemeClr val="tx1"/>
                </a:solidFill>
              </a:rPr>
              <a:t>allow us to detect very faint z=7.3 LAEs.</a:t>
            </a:r>
          </a:p>
          <a:p>
            <a:pPr lvl="1"/>
            <a:r>
              <a:rPr lang="en-US" altLang="ja-JP" sz="2200" dirty="0" smtClean="0">
                <a:solidFill>
                  <a:schemeClr val="tx1"/>
                </a:solidFill>
              </a:rPr>
              <a:t>L(</a:t>
            </a:r>
            <a:r>
              <a:rPr lang="en-US" altLang="ja-JP" sz="2200" dirty="0" err="1" smtClean="0">
                <a:solidFill>
                  <a:schemeClr val="tx1"/>
                </a:solidFill>
              </a:rPr>
              <a:t>Lya</a:t>
            </a:r>
            <a:r>
              <a:rPr lang="en-US" altLang="ja-JP" sz="2200" dirty="0" smtClean="0">
                <a:solidFill>
                  <a:schemeClr val="tx1"/>
                </a:solidFill>
              </a:rPr>
              <a:t>) = 2.4 x 10</a:t>
            </a:r>
            <a:r>
              <a:rPr lang="en-US" altLang="ja-JP" sz="2200" baseline="30000" dirty="0" smtClean="0">
                <a:solidFill>
                  <a:schemeClr val="tx1"/>
                </a:solidFill>
              </a:rPr>
              <a:t>42</a:t>
            </a:r>
            <a:r>
              <a:rPr lang="en-US" altLang="ja-JP" sz="2200" dirty="0" smtClean="0">
                <a:solidFill>
                  <a:schemeClr val="tx1"/>
                </a:solidFill>
              </a:rPr>
              <a:t> erg/s … comparable with z=3-6 survey</a:t>
            </a:r>
          </a:p>
          <a:p>
            <a:pPr marL="457200" lvl="1" indent="0">
              <a:buNone/>
            </a:pPr>
            <a:r>
              <a:rPr lang="en-US" altLang="ja-JP" sz="2200" dirty="0">
                <a:solidFill>
                  <a:schemeClr val="tx1"/>
                </a:solidFill>
              </a:rPr>
              <a:t>	</a:t>
            </a:r>
            <a:r>
              <a:rPr lang="en-US" altLang="ja-JP" sz="2200" dirty="0" smtClean="0">
                <a:solidFill>
                  <a:schemeClr val="tx1"/>
                </a:solidFill>
              </a:rPr>
              <a:t>		               … ~4x deeper than z~7.3 survey</a:t>
            </a:r>
          </a:p>
          <a:p>
            <a:pPr marL="457200" lvl="1" indent="0">
              <a:buNone/>
            </a:pPr>
            <a:endParaRPr lang="en-US" altLang="ja-JP" sz="1000" dirty="0" smtClean="0">
              <a:solidFill>
                <a:schemeClr val="tx1"/>
              </a:solidFill>
            </a:endParaRPr>
          </a:p>
          <a:p>
            <a:pPr marL="514350" indent="-514350">
              <a:buAutoNum type="arabicParenBoth"/>
            </a:pPr>
            <a:r>
              <a:rPr lang="en-US" altLang="ja-JP" sz="2600" dirty="0" smtClean="0">
                <a:solidFill>
                  <a:schemeClr val="tx1"/>
                </a:solidFill>
              </a:rPr>
              <a:t>Evolution of 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Lya</a:t>
            </a:r>
            <a:r>
              <a:rPr lang="en-US" altLang="ja-JP" sz="2600" dirty="0" smtClean="0">
                <a:solidFill>
                  <a:schemeClr val="tx1"/>
                </a:solidFill>
              </a:rPr>
              <a:t> LF at z=6.6-7.3 </a:t>
            </a:r>
            <a:r>
              <a:rPr lang="en-US" altLang="ja-JP" sz="2600" b="1" i="1" dirty="0" smtClean="0">
                <a:solidFill>
                  <a:srgbClr val="FF0000"/>
                </a:solidFill>
              </a:rPr>
              <a:t>at &gt;90% CL</a:t>
            </a:r>
          </a:p>
          <a:p>
            <a:pPr marL="0" indent="0">
              <a:buNone/>
            </a:pPr>
            <a:r>
              <a:rPr lang="en-US" altLang="ja-JP" sz="2600" dirty="0" smtClean="0">
                <a:solidFill>
                  <a:schemeClr val="tx1"/>
                </a:solidFill>
              </a:rPr>
              <a:t>(2)</a:t>
            </a:r>
            <a:r>
              <a:rPr lang="en-US" altLang="ja-JP" sz="2600" dirty="0" smtClean="0">
                <a:solidFill>
                  <a:srgbClr val="FF0000"/>
                </a:solidFill>
              </a:rPr>
              <a:t> </a:t>
            </a:r>
            <a:r>
              <a:rPr lang="en-US" altLang="ja-JP" sz="2600" b="1" i="1" dirty="0" smtClean="0">
                <a:solidFill>
                  <a:srgbClr val="FF0000"/>
                </a:solidFill>
              </a:rPr>
              <a:t>Accelerated evolution</a:t>
            </a:r>
            <a:r>
              <a:rPr lang="en-US" altLang="ja-JP" sz="2600" b="1" i="1" dirty="0" smtClean="0">
                <a:solidFill>
                  <a:schemeClr val="tx1"/>
                </a:solidFill>
              </a:rPr>
              <a:t> </a:t>
            </a:r>
            <a:r>
              <a:rPr lang="en-US" altLang="ja-JP" sz="2600" dirty="0" smtClean="0">
                <a:solidFill>
                  <a:schemeClr val="tx1"/>
                </a:solidFill>
              </a:rPr>
              <a:t>of 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Lya</a:t>
            </a:r>
            <a:r>
              <a:rPr lang="en-US" altLang="ja-JP" sz="2600" dirty="0" smtClean="0">
                <a:solidFill>
                  <a:schemeClr val="tx1"/>
                </a:solidFill>
              </a:rPr>
              <a:t> LF beyond z=7</a:t>
            </a:r>
          </a:p>
          <a:p>
            <a:pPr marL="0" indent="0">
              <a:buNone/>
            </a:pP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en-US" altLang="ja-JP" sz="2600" dirty="0" smtClean="0">
                <a:solidFill>
                  <a:schemeClr val="tx1"/>
                </a:solidFill>
              </a:rPr>
              <a:t>There is a tension between our x(HI) = 0.3 - 0.8 and CMB results ?</a:t>
            </a:r>
          </a:p>
          <a:p>
            <a:pPr lvl="1"/>
            <a:r>
              <a:rPr lang="en-US" altLang="ja-JP" sz="2600" dirty="0" smtClean="0">
                <a:solidFill>
                  <a:schemeClr val="tx1"/>
                </a:solidFill>
              </a:rPr>
              <a:t>Support new physical pictures</a:t>
            </a:r>
          </a:p>
          <a:p>
            <a:pPr lvl="1"/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en-US" altLang="ja-JP" sz="2600" dirty="0" smtClean="0">
                <a:solidFill>
                  <a:schemeClr val="tx1"/>
                </a:solidFill>
              </a:rPr>
              <a:t>high-z LAE survey with HSC </a:t>
            </a:r>
            <a:r>
              <a:rPr lang="en-US" altLang="ja-JP" sz="2600" dirty="0" smtClean="0">
                <a:solidFill>
                  <a:schemeClr val="tx1"/>
                </a:solidFill>
              </a:rPr>
              <a:t>→ PFS, JWST, TMT etc…</a:t>
            </a:r>
            <a:endParaRPr lang="en-US" altLang="ja-JP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エグゼクティブ.thmx</Template>
  <TotalTime>3857</TotalTime>
  <Words>526</Words>
  <Application>Microsoft Macintosh PowerPoint</Application>
  <PresentationFormat>画面に合わせる (4:3)</PresentationFormat>
  <Paragraphs>113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エグゼクティブ</vt:lpstr>
      <vt:lpstr>Accelerated Evolution of Lya LF at z&gt;7 and the Physical Pictures</vt:lpstr>
      <vt:lpstr>Introduction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Accelerated Evolution of Lya LF at z&gt;7 and the Physical Pictures</dc:title>
  <dc:creator>Ono Yoshiaki</dc:creator>
  <cp:lastModifiedBy>Ono Yoshiaki</cp:lastModifiedBy>
  <cp:revision>20</cp:revision>
  <dcterms:created xsi:type="dcterms:W3CDTF">2014-06-03T07:43:44Z</dcterms:created>
  <dcterms:modified xsi:type="dcterms:W3CDTF">2014-06-06T00:01:34Z</dcterms:modified>
</cp:coreProperties>
</file>