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7" r:id="rId2"/>
    <p:sldId id="278" r:id="rId3"/>
    <p:sldId id="415" r:id="rId4"/>
    <p:sldId id="416" r:id="rId5"/>
    <p:sldId id="435" r:id="rId6"/>
    <p:sldId id="417" r:id="rId7"/>
    <p:sldId id="420" r:id="rId8"/>
    <p:sldId id="419" r:id="rId9"/>
    <p:sldId id="421" r:id="rId10"/>
    <p:sldId id="422" r:id="rId11"/>
    <p:sldId id="423" r:id="rId12"/>
    <p:sldId id="436" r:id="rId13"/>
    <p:sldId id="424" r:id="rId14"/>
    <p:sldId id="443" r:id="rId15"/>
    <p:sldId id="444" r:id="rId16"/>
    <p:sldId id="425" r:id="rId17"/>
    <p:sldId id="429" r:id="rId18"/>
    <p:sldId id="430" r:id="rId19"/>
    <p:sldId id="431" r:id="rId20"/>
    <p:sldId id="438" r:id="rId21"/>
    <p:sldId id="437" r:id="rId22"/>
    <p:sldId id="440" r:id="rId23"/>
    <p:sldId id="441" r:id="rId24"/>
    <p:sldId id="434" r:id="rId25"/>
    <p:sldId id="4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1B095"/>
    <a:srgbClr val="00FFFF"/>
    <a:srgbClr val="D1677B"/>
    <a:srgbClr val="D192C9"/>
    <a:srgbClr val="FF6666"/>
    <a:srgbClr val="FF58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7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FD9E1-5DA8-AC44-8A5A-797D7BCB8AD5}" type="datetimeFigureOut">
              <a:rPr kumimoji="1" lang="ja-JP" altLang="en-US" smtClean="0"/>
              <a:t>2014/06/05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79E6E-C4E4-F148-AC6B-9124B387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5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604A30FE-20E2-934D-BC63-7EF42E35E8B9}" type="slidenum">
              <a:rPr lang="en-US" altLang="ja-JP" sz="1200">
                <a:latin typeface="Arial" charset="0"/>
              </a:rPr>
              <a:pPr/>
              <a:t>5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CB101C0F-7858-1545-85D1-717A4262C755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5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r>
              <a:rPr lang="ja-JP" altLang="en-US" dirty="0" smtClean="0">
                <a:ea typeface="ＭＳ Ｐ明朝" charset="0"/>
              </a:rPr>
              <a:t>ここは</a:t>
            </a:r>
            <a:r>
              <a:rPr lang="en-US" altLang="ja-JP" dirty="0" smtClean="0">
                <a:ea typeface="ＭＳ Ｐ明朝" charset="0"/>
              </a:rPr>
              <a:t>LSS</a:t>
            </a:r>
            <a:r>
              <a:rPr lang="ja-JP" altLang="en-US" baseline="0" dirty="0" smtClean="0">
                <a:ea typeface="ＭＳ Ｐ明朝" charset="0"/>
              </a:rPr>
              <a:t>を示して、そのうえで</a:t>
            </a:r>
            <a:r>
              <a:rPr lang="en-US" altLang="ja-JP" baseline="0" dirty="0" smtClean="0">
                <a:ea typeface="ＭＳ Ｐ明朝" charset="0"/>
              </a:rPr>
              <a:t>M-D relation</a:t>
            </a:r>
            <a:r>
              <a:rPr lang="ja-JP" altLang="en-US" baseline="0" dirty="0" smtClean="0">
                <a:ea typeface="ＭＳ Ｐ明朝" charset="0"/>
              </a:rPr>
              <a:t>を示す</a:t>
            </a:r>
            <a:r>
              <a:rPr lang="en-US" altLang="ja-JP" baseline="0" dirty="0" smtClean="0">
                <a:ea typeface="ＭＳ Ｐ明朝" charset="0"/>
              </a:rPr>
              <a:t>(</a:t>
            </a:r>
            <a:r>
              <a:rPr lang="en-US" altLang="ja-JP" baseline="0" dirty="0" err="1" smtClean="0">
                <a:ea typeface="ＭＳ Ｐ明朝" charset="0"/>
              </a:rPr>
              <a:t>Goto</a:t>
            </a:r>
            <a:r>
              <a:rPr lang="en-US" altLang="ja-JP" baseline="0" dirty="0" smtClean="0">
                <a:ea typeface="ＭＳ Ｐ明朝" charset="0"/>
              </a:rPr>
              <a:t> et al 2003?)</a:t>
            </a:r>
            <a:r>
              <a:rPr lang="ja-JP" altLang="en-US" baseline="0" dirty="0" smtClean="0">
                <a:ea typeface="ＭＳ Ｐ明朝" charset="0"/>
              </a:rPr>
              <a:t>。</a:t>
            </a:r>
            <a:endParaRPr lang="ja-JP" altLang="en-US" dirty="0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ここに</a:t>
            </a:r>
            <a:r>
              <a:rPr kumimoji="1" lang="en-US" altLang="ja-JP" dirty="0" smtClean="0"/>
              <a:t>BB/NB</a:t>
            </a:r>
            <a:r>
              <a:rPr kumimoji="1" lang="ja-JP" altLang="en-US" dirty="0" smtClean="0"/>
              <a:t>の画像を使ったデモンストレーション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9E6E-C4E4-F148-AC6B-9124B387FDB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6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9086-A778-934B-A5A9-5C5A5FD3144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91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F7BF9FA5-1CB2-554E-B8F4-CE321F5AE75B}" type="slidenum">
              <a:rPr lang="en-US" altLang="ja-JP" sz="1200">
                <a:latin typeface="Arial" charset="0"/>
              </a:rPr>
              <a:pPr/>
              <a:t>10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7"/>
            <a:ext cx="5027920" cy="41156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479BEA51-CA04-2D4E-ABCC-0A0E68710EF0}" type="slidenum">
              <a:rPr lang="en-US" altLang="ja-JP" sz="1200">
                <a:latin typeface="Arial" charset="0"/>
              </a:rPr>
              <a:pPr/>
              <a:t>18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F8046720-8ABA-FB46-A0CA-1F7A66D077EE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18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9E6E-C4E4-F148-AC6B-9124B387FDB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4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9E6E-C4E4-F148-AC6B-9124B387FDB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4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2014年 6月 5日 木曜日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2014年 6月 5日 木曜日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422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22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4175125"/>
            <a:ext cx="4038600" cy="2422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75125"/>
            <a:ext cx="4038600" cy="2422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48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2014年 6月 5日 木曜日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2783" y="733571"/>
            <a:ext cx="8599357" cy="2829994"/>
          </a:xfrm>
        </p:spPr>
        <p:txBody>
          <a:bodyPr/>
          <a:lstStyle/>
          <a:p>
            <a:pPr algn="ctr"/>
            <a:r>
              <a:rPr kumimoji="1" lang="en-US" altLang="ja-JP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Star Formation Main Sequence and Beyond: tracking down the environ-mental </a:t>
            </a:r>
            <a:r>
              <a:rPr lang="en-US" altLang="ja-JP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kumimoji="1" lang="en-US" altLang="ja-JP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mpacts on the </a:t>
            </a:r>
            <a:r>
              <a:rPr lang="en-US" altLang="ja-JP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kumimoji="1" lang="en-US" altLang="ja-JP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FR-M</a:t>
            </a:r>
            <a:r>
              <a:rPr kumimoji="1" lang="en-US" altLang="ja-JP" sz="2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★</a:t>
            </a:r>
            <a:r>
              <a:rPr kumimoji="1" lang="en-US" altLang="ja-JP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relation </a:t>
            </a:r>
            <a:r>
              <a:rPr lang="en-US" altLang="ja-JP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out to z~2</a:t>
            </a:r>
            <a:endParaRPr kumimoji="1" lang="ja-JP" altLang="en-US" sz="4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タイトル 2"/>
          <p:cNvSpPr txBox="1">
            <a:spLocks/>
          </p:cNvSpPr>
          <p:nvPr/>
        </p:nvSpPr>
        <p:spPr>
          <a:xfrm>
            <a:off x="416902" y="4654334"/>
            <a:ext cx="8276149" cy="830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3600" b="1" dirty="0" smtClean="0"/>
              <a:t>Yusei Koyama (ISAS/JAXA)</a:t>
            </a:r>
            <a:endParaRPr lang="ja-JP" altLang="en-US" sz="36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487" y="462990"/>
            <a:ext cx="7442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銀河進化研究会</a:t>
            </a:r>
            <a:r>
              <a:rPr kumimoji="1" lang="en-US" altLang="ja-JP" sz="2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2014/6/5 @</a:t>
            </a:r>
            <a:r>
              <a:rPr kumimoji="1" lang="ja-JP" altLang="en-US" sz="2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国立天文台三鷹</a:t>
            </a:r>
            <a:r>
              <a:rPr kumimoji="1" lang="en-US" altLang="ja-JP" sz="2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kumimoji="1" lang="ja-JP" altLang="en-US" sz="2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982381" y="5665168"/>
            <a:ext cx="712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4000" b="1" dirty="0">
                <a:solidFill>
                  <a:srgbClr val="00FF00"/>
                </a:solidFill>
                <a:effectLst/>
                <a:latin typeface="Apple Chancery" charset="0"/>
                <a:cs typeface="Apple Chancery" charset="0"/>
              </a:rPr>
              <a:t>M</a:t>
            </a:r>
            <a:r>
              <a:rPr kumimoji="0" lang="en-US" altLang="ja-JP" sz="4000" b="1" dirty="0">
                <a:solidFill>
                  <a:srgbClr val="FF66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000" b="1" dirty="0">
                <a:solidFill>
                  <a:srgbClr val="FFFF00"/>
                </a:solidFill>
                <a:effectLst/>
                <a:latin typeface="Apple Chancery" charset="0"/>
                <a:cs typeface="Apple Chancery" charset="0"/>
              </a:rPr>
              <a:t>H</a:t>
            </a:r>
            <a:r>
              <a:rPr kumimoji="0" lang="en-US" altLang="ja-JP" sz="4000" b="1" dirty="0">
                <a:solidFill>
                  <a:srgbClr val="00FF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000" b="1" dirty="0">
                <a:solidFill>
                  <a:srgbClr val="FF3399"/>
                </a:solidFill>
                <a:effectLst/>
                <a:latin typeface="Apple Chancery" charset="0"/>
                <a:cs typeface="Apple Chancery" charset="0"/>
              </a:rPr>
              <a:t>L</a:t>
            </a:r>
            <a:r>
              <a:rPr kumimoji="0" lang="en-US" altLang="ja-JP" sz="4000" b="1" dirty="0">
                <a:solidFill>
                  <a:srgbClr val="CC99FF"/>
                </a:solidFill>
                <a:effectLst/>
                <a:latin typeface="Apple Chancery" charset="0"/>
                <a:cs typeface="Apple Chancery" charset="0"/>
              </a:rPr>
              <a:t>O</a:t>
            </a:r>
            <a:r>
              <a:rPr kumimoji="0" lang="en-US" altLang="ja-JP" sz="4000" b="1" dirty="0">
                <a:effectLst/>
                <a:latin typeface="Apple Chancery" charset="0"/>
                <a:cs typeface="Apple Chancery" charset="0"/>
              </a:rPr>
              <a:t>-Subaru collaboration</a:t>
            </a:r>
            <a:endParaRPr kumimoji="0" lang="ja-JP" altLang="en-US" sz="4000" b="1" dirty="0">
              <a:effectLst/>
              <a:latin typeface="Apple Chancery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61522" y="5665168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31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 descr="z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58813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7" name="Picture 3" descr="z0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658813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8" name="Picture 4" descr="z0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658813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9" name="Picture 5" descr="z0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11563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6" descr="z0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11563"/>
            <a:ext cx="28797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7" descr="z0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11563"/>
            <a:ext cx="28797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250825" y="658813"/>
            <a:ext cx="884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 dirty="0">
                <a:effectLst/>
                <a:latin typeface="Times"/>
                <a:cs typeface="Times"/>
              </a:rPr>
              <a:t>z = 30</a:t>
            </a:r>
          </a:p>
        </p:txBody>
      </p:sp>
      <p:sp>
        <p:nvSpPr>
          <p:cNvPr id="646153" name="Text Box 9"/>
          <p:cNvSpPr txBox="1">
            <a:spLocks noChangeArrowheads="1"/>
          </p:cNvSpPr>
          <p:nvPr/>
        </p:nvSpPr>
        <p:spPr bwMode="auto">
          <a:xfrm>
            <a:off x="3203575" y="658813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5</a:t>
            </a:r>
          </a:p>
        </p:txBody>
      </p:sp>
      <p:sp>
        <p:nvSpPr>
          <p:cNvPr id="646154" name="Text Box 10"/>
          <p:cNvSpPr txBox="1">
            <a:spLocks noChangeArrowheads="1"/>
          </p:cNvSpPr>
          <p:nvPr/>
        </p:nvSpPr>
        <p:spPr bwMode="auto">
          <a:xfrm>
            <a:off x="250825" y="3611563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2</a:t>
            </a: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6156325" y="658813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3</a:t>
            </a:r>
          </a:p>
        </p:txBody>
      </p:sp>
      <p:sp>
        <p:nvSpPr>
          <p:cNvPr id="646156" name="Text Box 12"/>
          <p:cNvSpPr txBox="1">
            <a:spLocks noChangeArrowheads="1"/>
          </p:cNvSpPr>
          <p:nvPr/>
        </p:nvSpPr>
        <p:spPr bwMode="auto">
          <a:xfrm>
            <a:off x="6135688" y="3611563"/>
            <a:ext cx="7572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0</a:t>
            </a:r>
          </a:p>
        </p:txBody>
      </p:sp>
      <p:sp>
        <p:nvSpPr>
          <p:cNvPr id="646157" name="Text Box 13"/>
          <p:cNvSpPr txBox="1">
            <a:spLocks noChangeArrowheads="1"/>
          </p:cNvSpPr>
          <p:nvPr/>
        </p:nvSpPr>
        <p:spPr bwMode="auto">
          <a:xfrm>
            <a:off x="3203575" y="3611563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 dirty="0">
                <a:effectLst/>
                <a:latin typeface="Times"/>
                <a:cs typeface="Times"/>
              </a:rPr>
              <a:t>z = 1</a:t>
            </a:r>
          </a:p>
        </p:txBody>
      </p:sp>
      <p:sp>
        <p:nvSpPr>
          <p:cNvPr id="646158" name="Text Box 14"/>
          <p:cNvSpPr txBox="1">
            <a:spLocks noChangeArrowheads="1"/>
          </p:cNvSpPr>
          <p:nvPr/>
        </p:nvSpPr>
        <p:spPr bwMode="auto">
          <a:xfrm>
            <a:off x="145886" y="-933"/>
            <a:ext cx="87137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3400" b="1" u="sng" dirty="0" smtClean="0">
                <a:solidFill>
                  <a:srgbClr val="FFFF00"/>
                </a:solidFill>
                <a:latin typeface="Candara"/>
                <a:ea typeface="HGP創英角ﾎﾟｯﾌﾟ体" charset="0"/>
                <a:cs typeface="Candara"/>
              </a:rPr>
              <a:t>Big advantage of</a:t>
            </a:r>
            <a:r>
              <a:rPr lang="en-US" altLang="ja-JP" sz="3400" b="1" u="sng" dirty="0" smtClean="0">
                <a:solidFill>
                  <a:srgbClr val="FFFF00"/>
                </a:solidFill>
                <a:effectLst/>
                <a:latin typeface="Candara"/>
                <a:ea typeface="HGP創英角ﾎﾟｯﾌﾟ体" charset="0"/>
                <a:cs typeface="Candara"/>
              </a:rPr>
              <a:t> </a:t>
            </a:r>
            <a:r>
              <a:rPr lang="en-US" altLang="ja-JP" sz="3400" b="1" u="sng" dirty="0">
                <a:solidFill>
                  <a:srgbClr val="FFFF00"/>
                </a:solidFill>
                <a:effectLst/>
                <a:latin typeface="Candara"/>
                <a:ea typeface="HGP創英角ﾎﾟｯﾌﾟ体" charset="0"/>
                <a:cs typeface="Candara"/>
              </a:rPr>
              <a:t>Subaru </a:t>
            </a:r>
            <a:r>
              <a:rPr lang="en-US" altLang="ja-JP" sz="3400" b="1" u="sng" dirty="0" smtClean="0">
                <a:solidFill>
                  <a:srgbClr val="FFFF00"/>
                </a:solidFill>
                <a:effectLst/>
                <a:latin typeface="Candara"/>
                <a:ea typeface="HGP創英角ﾎﾟｯﾌﾟ体" charset="0"/>
                <a:cs typeface="Candara"/>
              </a:rPr>
              <a:t> </a:t>
            </a:r>
            <a:endParaRPr lang="en-US" altLang="ja-JP" sz="3400" b="1" u="sng" dirty="0">
              <a:solidFill>
                <a:srgbClr val="FFFF00"/>
              </a:solidFill>
              <a:effectLst/>
              <a:latin typeface="Candara"/>
              <a:ea typeface="HGP創英角ﾎﾟｯﾌﾟ体" charset="0"/>
              <a:cs typeface="Candara"/>
            </a:endParaRP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6445250" y="63817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effectLst/>
                <a:latin typeface="Garamond" charset="0"/>
                <a:ea typeface="ＭＳ Ｐ明朝" charset="0"/>
                <a:cs typeface="ＭＳ Ｐ明朝" charset="0"/>
              </a:rPr>
              <a:t>Yahagi et al. (2005)</a:t>
            </a:r>
          </a:p>
        </p:txBody>
      </p:sp>
      <p:sp>
        <p:nvSpPr>
          <p:cNvPr id="646160" name="Text Box 16"/>
          <p:cNvSpPr txBox="1">
            <a:spLocks noChangeArrowheads="1"/>
          </p:cNvSpPr>
          <p:nvPr/>
        </p:nvSpPr>
        <p:spPr bwMode="auto">
          <a:xfrm>
            <a:off x="134938" y="6432550"/>
            <a:ext cx="554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M=6×10^14 </a:t>
            </a:r>
            <a:r>
              <a:rPr lang="en-US" altLang="ja-JP" sz="2000" b="1" dirty="0" err="1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Msun</a:t>
            </a:r>
            <a:r>
              <a:rPr lang="en-US" altLang="ja-JP" sz="2000" b="1" dirty="0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, 20Mpc×20Mpc (co-moving)</a:t>
            </a:r>
          </a:p>
        </p:txBody>
      </p:sp>
      <p:sp>
        <p:nvSpPr>
          <p:cNvPr id="646161" name="Rectangle 17"/>
          <p:cNvSpPr>
            <a:spLocks noChangeArrowheads="1"/>
          </p:cNvSpPr>
          <p:nvPr/>
        </p:nvSpPr>
        <p:spPr bwMode="auto">
          <a:xfrm>
            <a:off x="7161213" y="1163638"/>
            <a:ext cx="1082675" cy="1871662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46162" name="Text Box 18"/>
          <p:cNvSpPr txBox="1">
            <a:spLocks noChangeArrowheads="1"/>
          </p:cNvSpPr>
          <p:nvPr/>
        </p:nvSpPr>
        <p:spPr bwMode="auto">
          <a:xfrm>
            <a:off x="971550" y="3749675"/>
            <a:ext cx="14065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MOIRCS</a:t>
            </a:r>
          </a:p>
          <a:p>
            <a:pPr algn="ctr">
              <a:defRPr/>
            </a:pPr>
            <a:r>
              <a:rPr lang="en-US" altLang="ja-JP" sz="2400" b="1" dirty="0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(4’ x 7’)</a:t>
            </a:r>
          </a:p>
        </p:txBody>
      </p:sp>
      <p:sp>
        <p:nvSpPr>
          <p:cNvPr id="646163" name="Text Box 19"/>
          <p:cNvSpPr txBox="1">
            <a:spLocks noChangeArrowheads="1"/>
          </p:cNvSpPr>
          <p:nvPr/>
        </p:nvSpPr>
        <p:spPr bwMode="auto">
          <a:xfrm>
            <a:off x="7118350" y="3009900"/>
            <a:ext cx="140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MOIRCS</a:t>
            </a:r>
          </a:p>
        </p:txBody>
      </p:sp>
      <p:sp>
        <p:nvSpPr>
          <p:cNvPr id="646164" name="Rectangle 20"/>
          <p:cNvSpPr>
            <a:spLocks noChangeArrowheads="1"/>
          </p:cNvSpPr>
          <p:nvPr/>
        </p:nvSpPr>
        <p:spPr bwMode="auto">
          <a:xfrm rot="-5400000">
            <a:off x="1258888" y="4259263"/>
            <a:ext cx="865187" cy="1582737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46165" name="Rectangle 21"/>
          <p:cNvSpPr>
            <a:spLocks noChangeArrowheads="1"/>
          </p:cNvSpPr>
          <p:nvPr/>
        </p:nvSpPr>
        <p:spPr bwMode="auto">
          <a:xfrm rot="-5400000">
            <a:off x="2663031" y="2024857"/>
            <a:ext cx="4321175" cy="4392612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46166" name="Text Box 22"/>
          <p:cNvSpPr txBox="1">
            <a:spLocks noChangeArrowheads="1"/>
          </p:cNvSpPr>
          <p:nvPr/>
        </p:nvSpPr>
        <p:spPr bwMode="auto">
          <a:xfrm>
            <a:off x="3348038" y="5903913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b="1" dirty="0" err="1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Suprime</a:t>
            </a:r>
            <a:r>
              <a:rPr lang="en-US" altLang="ja-JP" sz="2400" b="1" dirty="0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-Cam (34’ x 27’)</a:t>
            </a:r>
          </a:p>
        </p:txBody>
      </p:sp>
    </p:spTree>
    <p:extLst>
      <p:ext uri="{BB962C8B-B14F-4D97-AF65-F5344CB8AC3E}">
        <p14:creationId xmlns:p14="http://schemas.microsoft.com/office/powerpoint/2010/main" val="408268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61" grpId="0" animBg="1"/>
      <p:bldP spid="646162" grpId="0"/>
      <p:bldP spid="646163" grpId="0"/>
      <p:bldP spid="646164" grpId="0" animBg="1"/>
      <p:bldP spid="646165" grpId="0" animBg="1"/>
      <p:bldP spid="646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2244" y="61258"/>
            <a:ext cx="895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High-z structures revealed by </a:t>
            </a:r>
            <a:r>
              <a:rPr lang="en-US" altLang="ja-JP" sz="3600" b="1" dirty="0">
                <a:solidFill>
                  <a:srgbClr val="00FF00"/>
                </a:solidFill>
                <a:latin typeface="Apple Chancery" charset="0"/>
                <a:cs typeface="Apple Chancery" charset="0"/>
              </a:rPr>
              <a:t>M</a:t>
            </a:r>
            <a:r>
              <a:rPr lang="en-US" altLang="ja-JP" sz="3600" b="1" dirty="0">
                <a:solidFill>
                  <a:srgbClr val="FF66FF"/>
                </a:solidFill>
                <a:latin typeface="Apple Chancery" charset="0"/>
                <a:cs typeface="Apple Chancery" charset="0"/>
              </a:rPr>
              <a:t>A</a:t>
            </a:r>
            <a:r>
              <a:rPr lang="en-US" altLang="ja-JP" sz="3600" b="1" dirty="0">
                <a:solidFill>
                  <a:srgbClr val="FFFF00"/>
                </a:solidFill>
                <a:latin typeface="Apple Chancery" charset="0"/>
                <a:cs typeface="Apple Chancery" charset="0"/>
              </a:rPr>
              <a:t>H</a:t>
            </a:r>
            <a:r>
              <a:rPr lang="en-US" altLang="ja-JP" sz="3600" b="1" dirty="0">
                <a:solidFill>
                  <a:srgbClr val="00FFFF"/>
                </a:solidFill>
                <a:latin typeface="Apple Chancery" charset="0"/>
                <a:cs typeface="Apple Chancery" charset="0"/>
              </a:rPr>
              <a:t>A</a:t>
            </a:r>
            <a:r>
              <a:rPr lang="en-US" altLang="ja-JP" sz="3600" b="1" dirty="0">
                <a:solidFill>
                  <a:srgbClr val="FF3399"/>
                </a:solidFill>
                <a:latin typeface="Apple Chancery" charset="0"/>
                <a:cs typeface="Apple Chancery" charset="0"/>
              </a:rPr>
              <a:t>L</a:t>
            </a:r>
            <a:r>
              <a:rPr lang="en-US" altLang="ja-JP" sz="3600" b="1" dirty="0">
                <a:solidFill>
                  <a:srgbClr val="CC99FF"/>
                </a:solidFill>
                <a:latin typeface="Apple Chancery" charset="0"/>
                <a:cs typeface="Apple Chancery" charset="0"/>
              </a:rPr>
              <a:t>O</a:t>
            </a:r>
            <a:endParaRPr kumimoji="1" lang="ja-JP" altLang="en-US" sz="3600" dirty="0"/>
          </a:p>
        </p:txBody>
      </p:sp>
      <p:pic>
        <p:nvPicPr>
          <p:cNvPr id="3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3" y="988010"/>
            <a:ext cx="2495551" cy="248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58" y="3862977"/>
            <a:ext cx="2728838" cy="25935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618" y="1306567"/>
            <a:ext cx="3036500" cy="23639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062" y="4083903"/>
            <a:ext cx="3188509" cy="25935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358" y="871597"/>
            <a:ext cx="2499842" cy="24138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401" y="3668050"/>
            <a:ext cx="2043601" cy="2830118"/>
          </a:xfrm>
          <a:prstGeom prst="rect">
            <a:avLst/>
          </a:prstGeom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278875" y="772913"/>
            <a:ext cx="862171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20858" y="3417517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(Koyama+11)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68505" y="6435335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(Koyama+10)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202155" y="908248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Hayashi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+10, 11)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912895" y="3725538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Tadaki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+12)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6304771" y="3232487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(Koyama+13)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6878150" y="6449252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Hayashi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+12)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76405" y="3154842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81087" y="3119738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=0.4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5061" y="6100001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058618" y="3322509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455638" y="6288834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265555" y="2918319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892442" y="6100001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44656" y="606201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=0.8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948142" y="3289314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=1.5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359003" y="6264586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=1.6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156609" y="291288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=2.2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780426" y="606201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=2.5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21061" y="3291732"/>
            <a:ext cx="3291981" cy="9185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Many strong emitters </a:t>
            </a:r>
          </a:p>
          <a:p>
            <a:pPr algn="ctr"/>
            <a:r>
              <a:rPr kumimoji="1" lang="en-US" altLang="ja-JP" sz="2400" dirty="0" smtClean="0"/>
              <a:t>in z&gt;1.5 cluster cores</a:t>
            </a:r>
            <a:endParaRPr kumimoji="1" lang="ja-JP" altLang="en-US" sz="24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004448" y="4252330"/>
            <a:ext cx="1168257" cy="120514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4621061" y="2377713"/>
            <a:ext cx="873512" cy="90109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4991638" y="4197705"/>
            <a:ext cx="774266" cy="8196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7004448" y="1835926"/>
            <a:ext cx="426427" cy="143428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5944" y="-15227"/>
            <a:ext cx="8425374" cy="914400"/>
          </a:xfrm>
        </p:spPr>
        <p:txBody>
          <a:bodyPr/>
          <a:lstStyle/>
          <a:p>
            <a:pPr algn="ctr"/>
            <a:r>
              <a:rPr lang="en-US" altLang="ja-JP" sz="4800" dirty="0" err="1" smtClean="0">
                <a:effectLst/>
              </a:rPr>
              <a:t>HiZELS</a:t>
            </a:r>
            <a:r>
              <a:rPr lang="en-US" altLang="ja-JP" sz="4800" dirty="0" smtClean="0">
                <a:effectLst/>
              </a:rPr>
              <a:t>: </a:t>
            </a:r>
            <a:r>
              <a:rPr lang="en-US" altLang="ja-JP" sz="3600" i="1" dirty="0" smtClean="0">
                <a:solidFill>
                  <a:srgbClr val="FFFF00"/>
                </a:solidFill>
                <a:effectLst/>
              </a:rPr>
              <a:t>Hi</a:t>
            </a:r>
            <a:r>
              <a:rPr lang="en-US" altLang="ja-JP" sz="3600" i="1" dirty="0" smtClean="0">
                <a:effectLst/>
              </a:rPr>
              <a:t>gh-</a:t>
            </a:r>
            <a:r>
              <a:rPr lang="en-US" altLang="ja-JP" sz="3600" i="1" dirty="0" smtClean="0">
                <a:solidFill>
                  <a:srgbClr val="FFFF00"/>
                </a:solidFill>
                <a:effectLst/>
              </a:rPr>
              <a:t>Z E</a:t>
            </a:r>
            <a:r>
              <a:rPr lang="en-US" altLang="ja-JP" sz="3600" i="1" dirty="0" smtClean="0">
                <a:effectLst/>
              </a:rPr>
              <a:t>mission-</a:t>
            </a:r>
            <a:r>
              <a:rPr lang="en-US" altLang="ja-JP" sz="3600" i="1" dirty="0" smtClean="0">
                <a:solidFill>
                  <a:srgbClr val="FFFF00"/>
                </a:solidFill>
                <a:effectLst/>
              </a:rPr>
              <a:t>L</a:t>
            </a:r>
            <a:r>
              <a:rPr lang="en-US" altLang="ja-JP" sz="3600" i="1" dirty="0" smtClean="0">
                <a:effectLst/>
              </a:rPr>
              <a:t>ine</a:t>
            </a:r>
            <a:r>
              <a:rPr lang="en-US" altLang="ja-JP" sz="3600" i="1" dirty="0" smtClean="0">
                <a:solidFill>
                  <a:srgbClr val="FFFF00"/>
                </a:solidFill>
                <a:effectLst/>
              </a:rPr>
              <a:t> S</a:t>
            </a:r>
            <a:r>
              <a:rPr lang="en-US" altLang="ja-JP" sz="3600" i="1" dirty="0" smtClean="0">
                <a:effectLst/>
              </a:rPr>
              <a:t>urvey</a:t>
            </a:r>
            <a:endParaRPr kumimoji="1" lang="ja-JP" altLang="en-US" sz="3600" i="1" dirty="0">
              <a:effectLst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8880" y="897714"/>
            <a:ext cx="807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i="1" dirty="0" smtClean="0">
                <a:latin typeface="Times"/>
                <a:cs typeface="Times"/>
              </a:rPr>
              <a:t>Collaborator:  I. </a:t>
            </a:r>
            <a:r>
              <a:rPr kumimoji="1" lang="en-US" altLang="ja-JP" sz="2200" i="1" dirty="0" err="1" smtClean="0">
                <a:latin typeface="Times"/>
                <a:cs typeface="Times"/>
              </a:rPr>
              <a:t>Smail</a:t>
            </a:r>
            <a:r>
              <a:rPr kumimoji="1" lang="en-US" altLang="ja-JP" sz="2200" i="1" dirty="0" smtClean="0">
                <a:latin typeface="Times"/>
                <a:cs typeface="Times"/>
              </a:rPr>
              <a:t>, D. </a:t>
            </a:r>
            <a:r>
              <a:rPr kumimoji="1" lang="en-US" altLang="ja-JP" sz="2200" i="1" dirty="0" err="1" smtClean="0">
                <a:latin typeface="Times"/>
                <a:cs typeface="Times"/>
              </a:rPr>
              <a:t>Sobral</a:t>
            </a:r>
            <a:r>
              <a:rPr kumimoji="1" lang="en-US" altLang="ja-JP" sz="2200" i="1" dirty="0" smtClean="0">
                <a:latin typeface="Times"/>
                <a:cs typeface="Times"/>
              </a:rPr>
              <a:t>, J. </a:t>
            </a:r>
            <a:r>
              <a:rPr kumimoji="1" lang="en-US" altLang="ja-JP" sz="2200" i="1" dirty="0" err="1" smtClean="0">
                <a:latin typeface="Times"/>
                <a:cs typeface="Times"/>
              </a:rPr>
              <a:t>Geach</a:t>
            </a:r>
            <a:r>
              <a:rPr kumimoji="1" lang="en-US" altLang="ja-JP" sz="2200" i="1" dirty="0" smtClean="0">
                <a:latin typeface="Times"/>
                <a:cs typeface="Times"/>
              </a:rPr>
              <a:t>, M. </a:t>
            </a:r>
            <a:r>
              <a:rPr kumimoji="1" lang="en-US" altLang="ja-JP" sz="2200" i="1" dirty="0" err="1" smtClean="0">
                <a:latin typeface="Times"/>
                <a:cs typeface="Times"/>
              </a:rPr>
              <a:t>Swinbank</a:t>
            </a:r>
            <a:r>
              <a:rPr kumimoji="1" lang="en-US" altLang="ja-JP" sz="2200" i="1" dirty="0">
                <a:latin typeface="Times"/>
                <a:cs typeface="Times"/>
              </a:rPr>
              <a:t>, P. Best</a:t>
            </a:r>
            <a:endParaRPr kumimoji="1" lang="ja-JP" altLang="en-US" sz="2200" i="1" dirty="0">
              <a:latin typeface="Times"/>
              <a:cs typeface="Time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84963" y="1429391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7" y="2320571"/>
            <a:ext cx="4215722" cy="326918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6417" y="1426166"/>
            <a:ext cx="111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 </a:t>
            </a:r>
          </a:p>
          <a:p>
            <a:pPr algn="ctr"/>
            <a:r>
              <a:rPr kumimoji="1" lang="en-US" altLang="ja-JP" sz="2000" dirty="0" smtClean="0"/>
              <a:t>@ 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z=0.4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3499" y="1454299"/>
            <a:ext cx="108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 </a:t>
            </a:r>
          </a:p>
          <a:p>
            <a:pPr algn="ctr"/>
            <a:r>
              <a:rPr kumimoji="1" lang="en-US" altLang="ja-JP" sz="2000" dirty="0" smtClean="0"/>
              <a:t>@ 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z=0.8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93717" y="1451715"/>
            <a:ext cx="108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 </a:t>
            </a:r>
          </a:p>
          <a:p>
            <a:pPr algn="ctr"/>
            <a:r>
              <a:rPr kumimoji="1" lang="en-US" altLang="ja-JP" sz="2000" dirty="0" smtClean="0"/>
              <a:t>@ 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z=1.5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3119" y="1453817"/>
            <a:ext cx="108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 </a:t>
            </a:r>
          </a:p>
          <a:p>
            <a:pPr algn="ctr"/>
            <a:r>
              <a:rPr kumimoji="1" lang="en-US" altLang="ja-JP" sz="2000" dirty="0" smtClean="0"/>
              <a:t>@ 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z=2.2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37"/>
          <p:cNvSpPr txBox="1">
            <a:spLocks noChangeArrowheads="1"/>
          </p:cNvSpPr>
          <p:nvPr/>
        </p:nvSpPr>
        <p:spPr bwMode="auto">
          <a:xfrm>
            <a:off x="4341814" y="1787522"/>
            <a:ext cx="4683855" cy="41549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i="1" dirty="0" smtClean="0">
                <a:solidFill>
                  <a:srgbClr val="FFFF00"/>
                </a:solidFill>
                <a:effectLst/>
                <a:latin typeface="Times"/>
                <a:cs typeface="Times"/>
              </a:rPr>
              <a:t>Total ~2 deg</a:t>
            </a:r>
            <a:r>
              <a:rPr lang="en-US" altLang="ja-JP" sz="2100" i="1" baseline="40000" dirty="0" smtClean="0">
                <a:solidFill>
                  <a:srgbClr val="FFFF00"/>
                </a:solidFill>
                <a:effectLst/>
                <a:latin typeface="Times"/>
                <a:cs typeface="Times"/>
              </a:rPr>
              <a:t>2</a:t>
            </a:r>
            <a:r>
              <a:rPr lang="en-US" altLang="ja-JP" sz="2100" i="1" dirty="0" smtClean="0">
                <a:solidFill>
                  <a:srgbClr val="FFFF00"/>
                </a:solidFill>
                <a:effectLst/>
                <a:latin typeface="Times"/>
                <a:cs typeface="Times"/>
              </a:rPr>
              <a:t> survey </a:t>
            </a:r>
            <a:r>
              <a:rPr lang="en-US" altLang="ja-JP" sz="2100" i="1" dirty="0" smtClean="0">
                <a:solidFill>
                  <a:srgbClr val="FFFF00"/>
                </a:solidFill>
                <a:latin typeface="Times"/>
                <a:cs typeface="Times"/>
              </a:rPr>
              <a:t>in </a:t>
            </a:r>
            <a:r>
              <a:rPr lang="en-US" altLang="ja-JP" sz="2100" i="1" dirty="0" smtClean="0">
                <a:solidFill>
                  <a:srgbClr val="FFFF00"/>
                </a:solidFill>
                <a:effectLst/>
                <a:latin typeface="Times"/>
                <a:cs typeface="Times"/>
              </a:rPr>
              <a:t>COSMOS &amp; UDS</a:t>
            </a:r>
          </a:p>
        </p:txBody>
      </p:sp>
      <p:sp>
        <p:nvSpPr>
          <p:cNvPr id="11" name="テキスト ボックス 40"/>
          <p:cNvSpPr txBox="1">
            <a:spLocks noChangeArrowheads="1"/>
          </p:cNvSpPr>
          <p:nvPr/>
        </p:nvSpPr>
        <p:spPr bwMode="auto">
          <a:xfrm>
            <a:off x="6195291" y="6220114"/>
            <a:ext cx="2470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200" i="1" dirty="0" err="1" smtClean="0">
                <a:solidFill>
                  <a:srgbClr val="FFFFFF"/>
                </a:solidFill>
                <a:latin typeface="Times" charset="0"/>
                <a:cs typeface="Times" charset="0"/>
              </a:rPr>
              <a:t>Sobral</a:t>
            </a:r>
            <a:r>
              <a:rPr lang="en-US" altLang="ja-JP" sz="22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 </a:t>
            </a:r>
            <a:r>
              <a:rPr lang="en-US" altLang="ja-JP" sz="22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et al. (</a:t>
            </a:r>
            <a:r>
              <a:rPr lang="en-US" altLang="ja-JP" sz="22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2013)</a:t>
            </a:r>
            <a:endParaRPr lang="en-US" altLang="ja-JP" sz="22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20" y="2410355"/>
            <a:ext cx="4585957" cy="2131204"/>
          </a:xfrm>
          <a:prstGeom prst="rect">
            <a:avLst/>
          </a:prstGeom>
        </p:spPr>
      </p:pic>
      <p:cxnSp>
        <p:nvCxnSpPr>
          <p:cNvPr id="15" name="直線矢印コネクタ 14"/>
          <p:cNvCxnSpPr>
            <a:stCxn id="6" idx="2"/>
          </p:cNvCxnSpPr>
          <p:nvPr/>
        </p:nvCxnSpPr>
        <p:spPr>
          <a:xfrm>
            <a:off x="692119" y="2134052"/>
            <a:ext cx="299073" cy="1004578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1546893" y="2159601"/>
            <a:ext cx="0" cy="97902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8" idx="2"/>
          </p:cNvCxnSpPr>
          <p:nvPr/>
        </p:nvCxnSpPr>
        <p:spPr>
          <a:xfrm flipH="1">
            <a:off x="2385055" y="2159601"/>
            <a:ext cx="250720" cy="97902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361604" y="2159601"/>
            <a:ext cx="148866" cy="981613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692119" y="5185872"/>
            <a:ext cx="299073" cy="80777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96611" y="5942338"/>
            <a:ext cx="1111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/>
              <a:t>Subaru filter</a:t>
            </a:r>
          </a:p>
          <a:p>
            <a:pPr algn="ctr"/>
            <a:endParaRPr kumimoji="1" lang="en-US" altLang="ja-JP" sz="2200" dirty="0" smtClean="0">
              <a:latin typeface="Symbol" charset="2"/>
              <a:cs typeface="Symbol" charset="2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1546894" y="5185873"/>
            <a:ext cx="1088881" cy="103424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 flipV="1">
            <a:off x="2312780" y="5185873"/>
            <a:ext cx="322995" cy="103424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2635775" y="5185873"/>
            <a:ext cx="647548" cy="103424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228664" y="6198754"/>
            <a:ext cx="2892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 smtClean="0"/>
              <a:t>UKIRT filter</a:t>
            </a:r>
            <a:endParaRPr kumimoji="1" lang="en-US" altLang="ja-JP" sz="2200" dirty="0" smtClean="0">
              <a:latin typeface="Symbol" charset="2"/>
              <a:cs typeface="Symbol" charset="2"/>
            </a:endParaRPr>
          </a:p>
        </p:txBody>
      </p:sp>
      <p:sp>
        <p:nvSpPr>
          <p:cNvPr id="39" name="テキスト ボックス 37"/>
          <p:cNvSpPr txBox="1">
            <a:spLocks noChangeArrowheads="1"/>
          </p:cNvSpPr>
          <p:nvPr/>
        </p:nvSpPr>
        <p:spPr bwMode="auto">
          <a:xfrm>
            <a:off x="4439712" y="4734803"/>
            <a:ext cx="456899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i="1" dirty="0" smtClean="0">
                <a:solidFill>
                  <a:srgbClr val="FFFF00"/>
                </a:solidFill>
                <a:latin typeface="Times"/>
                <a:cs typeface="Times"/>
              </a:rPr>
              <a:t>~500-2000 H</a:t>
            </a:r>
            <a:r>
              <a:rPr lang="en-US" altLang="ja-JP" sz="2100" i="1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sz="2100" i="1" dirty="0" smtClean="0">
                <a:solidFill>
                  <a:srgbClr val="FFFF00"/>
                </a:solidFill>
                <a:latin typeface="Times"/>
                <a:cs typeface="Times"/>
              </a:rPr>
              <a:t> emitters</a:t>
            </a:r>
            <a:r>
              <a:rPr lang="en-US" altLang="ja-JP" sz="2100" i="1" dirty="0" smtClean="0">
                <a:latin typeface="Times"/>
                <a:cs typeface="Times"/>
              </a:rPr>
              <a:t> at each redshift,</a:t>
            </a:r>
            <a:endParaRPr lang="en-US" altLang="ja-JP" sz="2100" i="1" dirty="0" smtClean="0">
              <a:effectLst/>
              <a:latin typeface="Times"/>
              <a:cs typeface="Times"/>
            </a:endParaRPr>
          </a:p>
          <a:p>
            <a:pPr eaLnBrk="1" hangingPunct="1"/>
            <a:r>
              <a:rPr lang="en-US" altLang="ja-JP" sz="2100" i="1" dirty="0" smtClean="0">
                <a:latin typeface="Times"/>
                <a:cs typeface="Times"/>
              </a:rPr>
              <a:t>providing excellent comparison sample for our MAHALO cluster samples.</a:t>
            </a:r>
            <a:endParaRPr lang="en-US" altLang="ja-JP" sz="2100" i="1" dirty="0">
              <a:effectLst/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019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8" y="1365238"/>
            <a:ext cx="8458132" cy="475577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5780344" y="5936344"/>
            <a:ext cx="317608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79855" y="-173021"/>
            <a:ext cx="8753052" cy="914400"/>
          </a:xfrm>
        </p:spPr>
        <p:txBody>
          <a:bodyPr/>
          <a:lstStyle/>
          <a:p>
            <a:r>
              <a:rPr lang="en-US" altLang="ja-JP" sz="3800" dirty="0" smtClean="0"/>
              <a:t>Cluster vs. Field comparison out to z~2</a:t>
            </a:r>
            <a:endParaRPr kumimoji="1" lang="ja-JP" altLang="en-US" sz="3800" dirty="0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4237430" y="6345436"/>
            <a:ext cx="4942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 et al. 2013b, MNRAS, 434, 423)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97524" y="5925395"/>
            <a:ext cx="3502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H</a:t>
            </a:r>
            <a:r>
              <a:rPr kumimoji="1" lang="en-US" altLang="ja-JP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emitters with </a:t>
            </a:r>
            <a:r>
              <a:rPr kumimoji="1" lang="en-US" altLang="ja-JP" b="1" dirty="0" err="1" smtClean="0">
                <a:solidFill>
                  <a:schemeClr val="bg1"/>
                </a:solidFill>
              </a:rPr>
              <a:t>EWr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&gt; 30A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346866" y="820600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425" y="837878"/>
            <a:ext cx="89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The MS location </a:t>
            </a:r>
            <a:r>
              <a:rPr kumimoji="1" lang="en-US" altLang="ja-JP" sz="2400" dirty="0">
                <a:solidFill>
                  <a:srgbClr val="FFFF00"/>
                </a:solidFill>
                <a:latin typeface="Candara"/>
                <a:cs typeface="Candara"/>
              </a:rPr>
              <a:t>i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s always independent of environment since z~2 !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417513" y="5252100"/>
            <a:ext cx="197123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From L(H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  <a:cs typeface="Symbol" charset="2"/>
              </a:rPr>
              <a:t>) + M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  <a:cs typeface="Symbol" charset="2"/>
              </a:rPr>
              <a:t>★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  <a:cs typeface="Symbol" charset="2"/>
              </a:rPr>
              <a:t>-dependent dust correction </a:t>
            </a:r>
            <a:endParaRPr kumimoji="1"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6514" y="5761309"/>
            <a:ext cx="2407478" cy="1015663"/>
          </a:xfrm>
          <a:prstGeom prst="rect">
            <a:avLst/>
          </a:prstGeom>
          <a:solidFill>
            <a:srgbClr val="D192C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From rest-frame </a:t>
            </a: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R-band photometry</a:t>
            </a: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+ M/L correction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2775" y="2063658"/>
            <a:ext cx="644877" cy="2287472"/>
          </a:xfrm>
          <a:prstGeom prst="ellipse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 w="28575" cmpd="sng">
            <a:solidFill>
              <a:srgbClr val="3366FF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 rot="5400000">
            <a:off x="4747917" y="4881887"/>
            <a:ext cx="427578" cy="2065130"/>
          </a:xfrm>
          <a:prstGeom prst="ellipse">
            <a:avLst/>
          </a:prstGeom>
          <a:solidFill>
            <a:srgbClr val="D192C9">
              <a:alpha val="30000"/>
            </a:srgbClr>
          </a:solidFill>
          <a:ln w="28575" cmpd="sng">
            <a:solidFill>
              <a:srgbClr val="80008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10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34335" y="-67357"/>
            <a:ext cx="8805107" cy="914400"/>
          </a:xfrm>
        </p:spPr>
        <p:txBody>
          <a:bodyPr/>
          <a:lstStyle/>
          <a:p>
            <a:pPr algn="ctr"/>
            <a:r>
              <a:rPr lang="en-US" altLang="ja-JP" sz="4100" dirty="0" smtClean="0">
                <a:effectLst/>
              </a:rPr>
              <a:t>Interpretation: rapid SF quenching</a:t>
            </a:r>
            <a:endParaRPr kumimoji="1" lang="ja-JP" altLang="en-US" sz="4100" dirty="0"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89026" y="5224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6065" y="6432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382580" y="988334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859104" y="1691220"/>
            <a:ext cx="1434407" cy="112392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1696536">
            <a:off x="5375312" y="1266848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4712399">
            <a:off x="2912339" y="2174026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 rot="8718404">
            <a:off x="3620050" y="1251808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320928">
            <a:off x="4201572" y="3271823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4103063">
            <a:off x="5693217" y="2427751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956803" y="1514163"/>
            <a:ext cx="159835" cy="293064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314314" y="2289045"/>
            <a:ext cx="386029" cy="1780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3" idx="0"/>
          </p:cNvCxnSpPr>
          <p:nvPr/>
        </p:nvCxnSpPr>
        <p:spPr>
          <a:xfrm flipV="1">
            <a:off x="4446842" y="2918428"/>
            <a:ext cx="39646" cy="353936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5141401" y="1495912"/>
            <a:ext cx="304117" cy="311315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5344290" y="2459246"/>
            <a:ext cx="380921" cy="123142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067789" y="2044647"/>
            <a:ext cx="102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Cluster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34335" y="-67357"/>
            <a:ext cx="8805107" cy="914400"/>
          </a:xfrm>
        </p:spPr>
        <p:txBody>
          <a:bodyPr/>
          <a:lstStyle/>
          <a:p>
            <a:pPr algn="ctr"/>
            <a:r>
              <a:rPr lang="en-US" altLang="ja-JP" sz="4100" dirty="0" smtClean="0">
                <a:effectLst/>
              </a:rPr>
              <a:t>Interpretation: rapid SF quenching</a:t>
            </a:r>
            <a:endParaRPr kumimoji="1" lang="ja-JP" altLang="en-US" sz="4100" dirty="0"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1238" y="5224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6065" y="6432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382580" y="988334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419550" y="1306576"/>
            <a:ext cx="2269476" cy="183410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1696536">
            <a:off x="4908926" y="1730330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4712399">
            <a:off x="3525436" y="2064126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 rot="8718404">
            <a:off x="4182916" y="1510122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320928">
            <a:off x="4201572" y="2632205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4103063">
            <a:off x="4971942" y="2369153"/>
            <a:ext cx="467357" cy="248693"/>
          </a:xfrm>
          <a:prstGeom prst="ellipse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図形グループ 48"/>
          <p:cNvGrpSpPr/>
          <p:nvPr/>
        </p:nvGrpSpPr>
        <p:grpSpPr>
          <a:xfrm>
            <a:off x="382580" y="4878054"/>
            <a:ext cx="2269476" cy="1834106"/>
            <a:chOff x="382580" y="4878054"/>
            <a:chExt cx="2269476" cy="1834106"/>
          </a:xfrm>
        </p:grpSpPr>
        <p:sp>
          <p:nvSpPr>
            <p:cNvPr id="17" name="円/楕円 16"/>
            <p:cNvSpPr/>
            <p:nvPr/>
          </p:nvSpPr>
          <p:spPr>
            <a:xfrm>
              <a:off x="382580" y="4878054"/>
              <a:ext cx="2269476" cy="1834106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 rot="1696536">
              <a:off x="1871956" y="5301808"/>
              <a:ext cx="467357" cy="248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 rot="4712399">
              <a:off x="488466" y="5635604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 rot="8718404">
              <a:off x="1145946" y="5081600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320928">
              <a:off x="1164602" y="6203683"/>
              <a:ext cx="467357" cy="248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4103063">
              <a:off x="1934972" y="5940631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6457286" y="4829210"/>
            <a:ext cx="2269476" cy="1834106"/>
            <a:chOff x="6396226" y="4829210"/>
            <a:chExt cx="2269476" cy="1834106"/>
          </a:xfrm>
        </p:grpSpPr>
        <p:sp>
          <p:nvSpPr>
            <p:cNvPr id="23" name="円/楕円 22"/>
            <p:cNvSpPr/>
            <p:nvPr/>
          </p:nvSpPr>
          <p:spPr>
            <a:xfrm>
              <a:off x="6396226" y="4829210"/>
              <a:ext cx="2269476" cy="1834106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 rot="1696536">
              <a:off x="7885602" y="5252964"/>
              <a:ext cx="467357" cy="248693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4712399">
              <a:off x="6502112" y="5586760"/>
              <a:ext cx="467357" cy="248693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8718404">
              <a:off x="7159592" y="5032756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320928">
              <a:off x="7178248" y="6154839"/>
              <a:ext cx="467357" cy="248693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 rot="4103063">
              <a:off x="7948618" y="5891787"/>
              <a:ext cx="467357" cy="24869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1135339" y="3283331"/>
            <a:ext cx="6998088" cy="1454535"/>
            <a:chOff x="1135339" y="3283331"/>
            <a:chExt cx="6998088" cy="1454535"/>
          </a:xfrm>
        </p:grpSpPr>
        <p:sp>
          <p:nvSpPr>
            <p:cNvPr id="15" name="正方形/長方形 14"/>
            <p:cNvSpPr/>
            <p:nvPr/>
          </p:nvSpPr>
          <p:spPr>
            <a:xfrm rot="5400000">
              <a:off x="4247386" y="3505786"/>
              <a:ext cx="595882" cy="25643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1428846" y="3846463"/>
              <a:ext cx="6203876" cy="25643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下矢印 3"/>
            <p:cNvSpPr/>
            <p:nvPr/>
          </p:nvSpPr>
          <p:spPr>
            <a:xfrm>
              <a:off x="1281883" y="4102894"/>
              <a:ext cx="537343" cy="634972"/>
            </a:xfrm>
            <a:prstGeom prst="down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下矢印 15"/>
            <p:cNvSpPr/>
            <p:nvPr/>
          </p:nvSpPr>
          <p:spPr>
            <a:xfrm>
              <a:off x="7235152" y="4102894"/>
              <a:ext cx="537343" cy="634972"/>
            </a:xfrm>
            <a:prstGeom prst="downArrow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135339" y="3287216"/>
              <a:ext cx="24367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>
                  <a:solidFill>
                    <a:srgbClr val="FFFF00"/>
                  </a:solidFill>
                </a:rPr>
                <a:t>r</a:t>
              </a:r>
              <a:r>
                <a:rPr kumimoji="1" lang="en-US" altLang="ja-JP" sz="2200" b="1" dirty="0" smtClean="0">
                  <a:solidFill>
                    <a:srgbClr val="FFFF00"/>
                  </a:solidFill>
                </a:rPr>
                <a:t>apid quenching</a:t>
              </a:r>
              <a:endParaRPr kumimoji="1" lang="ja-JP" altLang="en-US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738718" y="3283331"/>
              <a:ext cx="23947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>
                  <a:solidFill>
                    <a:srgbClr val="FFFF00"/>
                  </a:solidFill>
                </a:rPr>
                <a:t>slow quenching</a:t>
              </a:r>
              <a:endParaRPr kumimoji="1" lang="ja-JP" altLang="en-US" sz="2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6393094" y="1333615"/>
            <a:ext cx="2262023" cy="1925294"/>
            <a:chOff x="6393094" y="1333615"/>
            <a:chExt cx="2262023" cy="1925294"/>
          </a:xfrm>
        </p:grpSpPr>
        <p:cxnSp>
          <p:nvCxnSpPr>
            <p:cNvPr id="39" name="直線矢印コネクタ 38"/>
            <p:cNvCxnSpPr/>
            <p:nvPr/>
          </p:nvCxnSpPr>
          <p:spPr>
            <a:xfrm flipV="1">
              <a:off x="6838630" y="1333615"/>
              <a:ext cx="0" cy="150291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V="1">
              <a:off x="6838630" y="2854610"/>
              <a:ext cx="1816487" cy="2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/楕円 40"/>
            <p:cNvSpPr/>
            <p:nvPr/>
          </p:nvSpPr>
          <p:spPr>
            <a:xfrm rot="20282089">
              <a:off x="6853404" y="1929610"/>
              <a:ext cx="1763472" cy="285514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 rot="4103063">
              <a:off x="7917542" y="1815885"/>
              <a:ext cx="367498" cy="20688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 rot="1800315">
              <a:off x="7286595" y="2087810"/>
              <a:ext cx="367498" cy="20688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 rot="531886">
              <a:off x="7992399" y="2271684"/>
              <a:ext cx="415368" cy="18518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6875873">
              <a:off x="7466803" y="2445541"/>
              <a:ext cx="322927" cy="20922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 rot="531886">
              <a:off x="7973837" y="2589039"/>
              <a:ext cx="269500" cy="13149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443019" y="2889577"/>
              <a:ext cx="665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</a:t>
              </a:r>
              <a:r>
                <a:rPr kumimoji="1" lang="en-US" altLang="ja-JP" sz="1200" dirty="0" smtClean="0"/>
                <a:t>★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6245161" y="1908298"/>
              <a:ext cx="665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SFR</a:t>
              </a:r>
              <a:endParaRPr kumimoji="1" lang="ja-JP" altLang="en-US" dirty="0"/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116315" y="1374801"/>
            <a:ext cx="2254020" cy="1943999"/>
            <a:chOff x="116315" y="1374801"/>
            <a:chExt cx="2254020" cy="1943999"/>
          </a:xfrm>
        </p:grpSpPr>
        <p:grpSp>
          <p:nvGrpSpPr>
            <p:cNvPr id="55" name="図形グループ 54"/>
            <p:cNvGrpSpPr/>
            <p:nvPr/>
          </p:nvGrpSpPr>
          <p:grpSpPr>
            <a:xfrm>
              <a:off x="116315" y="1374801"/>
              <a:ext cx="2254020" cy="1890449"/>
              <a:chOff x="116315" y="1374801"/>
              <a:chExt cx="2254020" cy="1890449"/>
            </a:xfrm>
          </p:grpSpPr>
          <p:cxnSp>
            <p:nvCxnSpPr>
              <p:cNvPr id="31" name="直線矢印コネクタ 30"/>
              <p:cNvCxnSpPr/>
              <p:nvPr/>
            </p:nvCxnSpPr>
            <p:spPr>
              <a:xfrm flipV="1">
                <a:off x="553848" y="1374801"/>
                <a:ext cx="0" cy="1502917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 flipV="1">
                <a:off x="553848" y="2883585"/>
                <a:ext cx="1816487" cy="2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円/楕円 33"/>
              <p:cNvSpPr/>
              <p:nvPr/>
            </p:nvSpPr>
            <p:spPr>
              <a:xfrm rot="20282089">
                <a:off x="568622" y="1958585"/>
                <a:ext cx="1763472" cy="285514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 rot="4103063">
                <a:off x="1657184" y="1869282"/>
                <a:ext cx="367498" cy="20688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 rot="8895973">
                <a:off x="1248097" y="2029847"/>
                <a:ext cx="367498" cy="20688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 rot="1800315">
                <a:off x="806421" y="2214473"/>
                <a:ext cx="367498" cy="20688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31908" y="2895918"/>
                <a:ext cx="665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M</a:t>
                </a:r>
                <a:r>
                  <a:rPr kumimoji="1" lang="en-US" altLang="ja-JP" sz="1200" dirty="0" smtClean="0"/>
                  <a:t>★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 rot="16200000">
                <a:off x="-31618" y="1890217"/>
                <a:ext cx="665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SFR</a:t>
                </a:r>
                <a:endParaRPr kumimoji="1" lang="ja-JP" altLang="en-US" dirty="0"/>
              </a:p>
            </p:txBody>
          </p:sp>
        </p:grpSp>
        <p:sp>
          <p:nvSpPr>
            <p:cNvPr id="57" name="円/楕円 56"/>
            <p:cNvSpPr/>
            <p:nvPr/>
          </p:nvSpPr>
          <p:spPr>
            <a:xfrm rot="1799523">
              <a:off x="1429569" y="2745765"/>
              <a:ext cx="389657" cy="193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 rot="7245459">
              <a:off x="1860398" y="2758839"/>
              <a:ext cx="389657" cy="193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>
              <a:off x="2071332" y="2968432"/>
              <a:ext cx="0" cy="3445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/>
            <p:nvPr/>
          </p:nvCxnSpPr>
          <p:spPr>
            <a:xfrm>
              <a:off x="1637556" y="2974300"/>
              <a:ext cx="0" cy="3445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図形グループ 70"/>
          <p:cNvGrpSpPr/>
          <p:nvPr/>
        </p:nvGrpSpPr>
        <p:grpSpPr>
          <a:xfrm>
            <a:off x="3162998" y="5172550"/>
            <a:ext cx="2722906" cy="1240012"/>
            <a:chOff x="3162998" y="5172550"/>
            <a:chExt cx="2722906" cy="1240012"/>
          </a:xfrm>
        </p:grpSpPr>
        <p:sp>
          <p:nvSpPr>
            <p:cNvPr id="64" name="正方形/長方形 63"/>
            <p:cNvSpPr/>
            <p:nvPr/>
          </p:nvSpPr>
          <p:spPr>
            <a:xfrm>
              <a:off x="3162998" y="5175315"/>
              <a:ext cx="2722906" cy="1237247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 rot="10800000">
              <a:off x="3287958" y="6055027"/>
              <a:ext cx="335952" cy="2447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293643" y="5671366"/>
              <a:ext cx="335952" cy="244781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293642" y="5283586"/>
              <a:ext cx="335952" cy="244781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639285" y="5172550"/>
              <a:ext cx="2209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:  normal SF galaxy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3627073" y="5585239"/>
              <a:ext cx="2258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:  transitional galaxy</a:t>
              </a:r>
              <a:endParaRPr kumimoji="1" lang="ja-JP" altLang="en-US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620717" y="5981859"/>
              <a:ext cx="2209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:  passive galaxy</a:t>
              </a:r>
              <a:endParaRPr kumimoji="1" lang="ja-JP" altLang="en-US" dirty="0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7359301" y="743380"/>
            <a:ext cx="90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FF0000"/>
                </a:solidFill>
              </a:rPr>
              <a:t>✗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23507" y="833877"/>
            <a:ext cx="82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7200" dirty="0" smtClean="0">
                <a:solidFill>
                  <a:srgbClr val="00FF00"/>
                </a:solidFill>
              </a:rPr>
              <a:t>✓</a:t>
            </a:r>
            <a:endParaRPr kumimoji="1" lang="ja-JP" altLang="en-US" sz="7200" dirty="0">
              <a:solidFill>
                <a:srgbClr val="00FF00"/>
              </a:solidFill>
            </a:endParaRPr>
          </a:p>
        </p:txBody>
      </p:sp>
      <p:grpSp>
        <p:nvGrpSpPr>
          <p:cNvPr id="82" name="図形グループ 81"/>
          <p:cNvGrpSpPr/>
          <p:nvPr/>
        </p:nvGrpSpPr>
        <p:grpSpPr>
          <a:xfrm>
            <a:off x="3333399" y="1934747"/>
            <a:ext cx="2244880" cy="4250661"/>
            <a:chOff x="3444146" y="1794976"/>
            <a:chExt cx="2244880" cy="4250661"/>
          </a:xfrm>
        </p:grpSpPr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4146" y="1794976"/>
              <a:ext cx="2244880" cy="4250661"/>
            </a:xfrm>
            <a:prstGeom prst="rect">
              <a:avLst/>
            </a:prstGeom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4237242" y="2312731"/>
              <a:ext cx="1282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</a:rPr>
                <a:t>Quenching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35924" y="-71220"/>
            <a:ext cx="8425374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M</a:t>
            </a:r>
            <a:r>
              <a:rPr lang="en-US" altLang="ja-JP" sz="2400" dirty="0" smtClean="0"/>
              <a:t>★</a:t>
            </a:r>
            <a:r>
              <a:rPr lang="en-US" altLang="ja-JP" sz="4400" dirty="0" smtClean="0"/>
              <a:t>, SFR, ΔMS distribution 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7" y="1094391"/>
            <a:ext cx="6027455" cy="519568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556319" y="4284637"/>
            <a:ext cx="2333430" cy="199511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638918" y="4511781"/>
            <a:ext cx="351047" cy="351031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 cmpd="sng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6742167" y="4378661"/>
            <a:ext cx="1775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800" b="1" dirty="0" smtClean="0">
                <a:solidFill>
                  <a:schemeClr val="bg1"/>
                </a:solidFill>
                <a:latin typeface="Times New Roman" charset="0"/>
              </a:rPr>
              <a:t>: Field</a:t>
            </a:r>
            <a:endParaRPr kumimoji="0" lang="en-US" altLang="ja-JP" sz="2800" b="1" dirty="0"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633968" y="5376552"/>
            <a:ext cx="355997" cy="351031"/>
            <a:chOff x="6633968" y="5376552"/>
            <a:chExt cx="355997" cy="351031"/>
          </a:xfrm>
        </p:grpSpPr>
        <p:sp>
          <p:nvSpPr>
            <p:cNvPr id="8" name="正方形/長方形 7"/>
            <p:cNvSpPr/>
            <p:nvPr/>
          </p:nvSpPr>
          <p:spPr>
            <a:xfrm>
              <a:off x="6638918" y="5376552"/>
              <a:ext cx="351047" cy="351031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V="1">
              <a:off x="6638918" y="5376552"/>
              <a:ext cx="351047" cy="35103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811968" y="5549600"/>
              <a:ext cx="176400" cy="17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6633968" y="5381956"/>
              <a:ext cx="176400" cy="17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915217" y="5243417"/>
            <a:ext cx="1775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800" b="1" dirty="0" smtClean="0">
                <a:solidFill>
                  <a:srgbClr val="FF0000"/>
                </a:solidFill>
                <a:latin typeface="Times New Roman" charset="0"/>
              </a:rPr>
              <a:t>: Cluster</a:t>
            </a:r>
            <a:endParaRPr kumimoji="0" lang="en-US" altLang="ja-JP" sz="2800" b="1" dirty="0"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923943" y="5657427"/>
            <a:ext cx="2022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b="1" dirty="0" smtClean="0">
                <a:solidFill>
                  <a:srgbClr val="FF0000"/>
                </a:solidFill>
                <a:latin typeface="Times New Roman" charset="0"/>
              </a:rPr>
              <a:t>(MAHALO)</a:t>
            </a:r>
            <a:endParaRPr kumimoji="0" lang="en-US" altLang="ja-JP" b="1" dirty="0"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872319" y="4797163"/>
            <a:ext cx="2022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b="1" dirty="0" smtClean="0">
                <a:solidFill>
                  <a:schemeClr val="bg1"/>
                </a:solidFill>
                <a:latin typeface="Times New Roman" charset="0"/>
              </a:rPr>
              <a:t>(</a:t>
            </a:r>
            <a:r>
              <a:rPr kumimoji="0" lang="en-US" altLang="ja-JP" b="1" dirty="0" err="1" smtClean="0">
                <a:solidFill>
                  <a:schemeClr val="bg1"/>
                </a:solidFill>
                <a:latin typeface="Times New Roman" charset="0"/>
              </a:rPr>
              <a:t>HiZELS</a:t>
            </a:r>
            <a:r>
              <a:rPr kumimoji="0" lang="en-US" altLang="ja-JP" b="1" dirty="0" smtClean="0">
                <a:solidFill>
                  <a:schemeClr val="bg1"/>
                </a:solidFill>
                <a:latin typeface="Times New Roman" charset="0"/>
              </a:rPr>
              <a:t>)</a:t>
            </a:r>
            <a:endParaRPr kumimoji="0" lang="en-US" altLang="ja-JP" b="1" dirty="0"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66" name="図形グループ 65"/>
          <p:cNvGrpSpPr/>
          <p:nvPr/>
        </p:nvGrpSpPr>
        <p:grpSpPr>
          <a:xfrm>
            <a:off x="1352868" y="1198890"/>
            <a:ext cx="7703595" cy="1619680"/>
            <a:chOff x="1352868" y="1198890"/>
            <a:chExt cx="7703595" cy="1619680"/>
          </a:xfrm>
        </p:grpSpPr>
        <p:sp>
          <p:nvSpPr>
            <p:cNvPr id="6" name="正方形/長方形 5"/>
            <p:cNvSpPr/>
            <p:nvPr/>
          </p:nvSpPr>
          <p:spPr>
            <a:xfrm>
              <a:off x="1352868" y="1462060"/>
              <a:ext cx="3169444" cy="1356510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矢印コネクタ 21"/>
            <p:cNvCxnSpPr>
              <a:endCxn id="6" idx="3"/>
            </p:cNvCxnSpPr>
            <p:nvPr/>
          </p:nvCxnSpPr>
          <p:spPr>
            <a:xfrm flipH="1">
              <a:off x="4522312" y="1961641"/>
              <a:ext cx="2111656" cy="178674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6568189" y="1198890"/>
              <a:ext cx="2488274" cy="1619680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6555828" y="1213095"/>
              <a:ext cx="245876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dirty="0">
                  <a:latin typeface="+mj-lt"/>
                  <a:cs typeface="Comic Sans MS"/>
                </a:rPr>
                <a:t>E</a:t>
              </a:r>
              <a:r>
                <a:rPr kumimoji="0" lang="en-US" altLang="ja-JP" dirty="0" smtClean="0">
                  <a:latin typeface="+mj-lt"/>
                  <a:cs typeface="Comic Sans MS"/>
                </a:rPr>
                <a:t>xcess of massive galaxies in proto-cluster </a:t>
              </a:r>
              <a:r>
                <a:rPr kumimoji="0" lang="en-US" altLang="ja-JP" dirty="0" smtClean="0">
                  <a:solidFill>
                    <a:srgbClr val="FFFF00"/>
                  </a:solidFill>
                  <a:latin typeface="+mj-lt"/>
                  <a:cs typeface="Comic Sans MS"/>
                </a:rPr>
                <a:t>PKS1138-262</a:t>
              </a:r>
            </a:p>
          </p:txBody>
        </p:sp>
      </p:grp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217460" y="6342577"/>
            <a:ext cx="29577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 et al. 2013b)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grpSp>
        <p:nvGrpSpPr>
          <p:cNvPr id="52" name="図形グループ 51"/>
          <p:cNvGrpSpPr/>
          <p:nvPr/>
        </p:nvGrpSpPr>
        <p:grpSpPr>
          <a:xfrm>
            <a:off x="59511" y="5381955"/>
            <a:ext cx="1293357" cy="1226313"/>
            <a:chOff x="59511" y="5381955"/>
            <a:chExt cx="1293357" cy="1226313"/>
          </a:xfrm>
        </p:grpSpPr>
        <p:grpSp>
          <p:nvGrpSpPr>
            <p:cNvPr id="40" name="図形グループ 39"/>
            <p:cNvGrpSpPr/>
            <p:nvPr/>
          </p:nvGrpSpPr>
          <p:grpSpPr>
            <a:xfrm>
              <a:off x="59511" y="5381955"/>
              <a:ext cx="1293357" cy="1226313"/>
              <a:chOff x="59511" y="5381955"/>
              <a:chExt cx="1293357" cy="1226313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135332" y="5381955"/>
                <a:ext cx="1217536" cy="116632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矢印コネクタ 9"/>
              <p:cNvCxnSpPr/>
              <p:nvPr/>
            </p:nvCxnSpPr>
            <p:spPr>
              <a:xfrm flipV="1">
                <a:off x="344873" y="5493429"/>
                <a:ext cx="0" cy="86659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>
                <a:off x="344873" y="6360021"/>
                <a:ext cx="904342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/>
              <p:cNvSpPr/>
              <p:nvPr/>
            </p:nvSpPr>
            <p:spPr>
              <a:xfrm rot="20026869">
                <a:off x="398297" y="5744652"/>
                <a:ext cx="767859" cy="18503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576642" y="6300491"/>
                <a:ext cx="611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000000"/>
                    </a:solidFill>
                  </a:rPr>
                  <a:t>M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 rot="16200000">
                <a:off x="-183371" y="5645809"/>
                <a:ext cx="7935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smtClean="0">
                    <a:solidFill>
                      <a:srgbClr val="000000"/>
                    </a:solidFill>
                  </a:rPr>
                  <a:t>SFR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2" name="直線矢印コネクタ 41"/>
            <p:cNvCxnSpPr/>
            <p:nvPr/>
          </p:nvCxnSpPr>
          <p:spPr>
            <a:xfrm>
              <a:off x="396924" y="6165235"/>
              <a:ext cx="770605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図形グループ 60"/>
          <p:cNvGrpSpPr/>
          <p:nvPr/>
        </p:nvGrpSpPr>
        <p:grpSpPr>
          <a:xfrm>
            <a:off x="3751356" y="4184006"/>
            <a:ext cx="1293357" cy="1226313"/>
            <a:chOff x="3751356" y="4184006"/>
            <a:chExt cx="1293357" cy="1226313"/>
          </a:xfrm>
        </p:grpSpPr>
        <p:grpSp>
          <p:nvGrpSpPr>
            <p:cNvPr id="43" name="図形グループ 42"/>
            <p:cNvGrpSpPr/>
            <p:nvPr/>
          </p:nvGrpSpPr>
          <p:grpSpPr>
            <a:xfrm>
              <a:off x="3751356" y="4184006"/>
              <a:ext cx="1293357" cy="1226313"/>
              <a:chOff x="59511" y="5381955"/>
              <a:chExt cx="1293357" cy="1226313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135332" y="5381955"/>
                <a:ext cx="1217536" cy="116632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矢印コネクタ 44"/>
              <p:cNvCxnSpPr/>
              <p:nvPr/>
            </p:nvCxnSpPr>
            <p:spPr>
              <a:xfrm flipV="1">
                <a:off x="344873" y="5493429"/>
                <a:ext cx="0" cy="86659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>
                <a:off x="344873" y="6360021"/>
                <a:ext cx="904342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円/楕円 46"/>
              <p:cNvSpPr/>
              <p:nvPr/>
            </p:nvSpPr>
            <p:spPr>
              <a:xfrm rot="20026869">
                <a:off x="398297" y="5744652"/>
                <a:ext cx="767859" cy="18503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76642" y="6300491"/>
                <a:ext cx="611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000000"/>
                    </a:solidFill>
                  </a:rPr>
                  <a:t>M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 rot="16200000">
                <a:off x="-183371" y="5645809"/>
                <a:ext cx="7935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smtClean="0">
                    <a:solidFill>
                      <a:srgbClr val="000000"/>
                    </a:solidFill>
                  </a:rPr>
                  <a:t>SFR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0" name="直線矢印コネクタ 49"/>
            <p:cNvCxnSpPr/>
            <p:nvPr/>
          </p:nvCxnSpPr>
          <p:spPr>
            <a:xfrm flipV="1">
              <a:off x="4880194" y="4326713"/>
              <a:ext cx="0" cy="67180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図形グループ 64"/>
          <p:cNvGrpSpPr/>
          <p:nvPr/>
        </p:nvGrpSpPr>
        <p:grpSpPr>
          <a:xfrm>
            <a:off x="5747289" y="3006269"/>
            <a:ext cx="1293357" cy="1226313"/>
            <a:chOff x="5747289" y="3006269"/>
            <a:chExt cx="1293357" cy="1226313"/>
          </a:xfrm>
        </p:grpSpPr>
        <p:grpSp>
          <p:nvGrpSpPr>
            <p:cNvPr id="53" name="図形グループ 52"/>
            <p:cNvGrpSpPr/>
            <p:nvPr/>
          </p:nvGrpSpPr>
          <p:grpSpPr>
            <a:xfrm>
              <a:off x="5747289" y="3006269"/>
              <a:ext cx="1293357" cy="1226313"/>
              <a:chOff x="59511" y="5381955"/>
              <a:chExt cx="1293357" cy="1226313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135332" y="5381955"/>
                <a:ext cx="1217536" cy="1166327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5" name="直線矢印コネクタ 54"/>
              <p:cNvCxnSpPr/>
              <p:nvPr/>
            </p:nvCxnSpPr>
            <p:spPr>
              <a:xfrm flipV="1">
                <a:off x="344873" y="5493429"/>
                <a:ext cx="0" cy="86659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/>
              <p:cNvCxnSpPr/>
              <p:nvPr/>
            </p:nvCxnSpPr>
            <p:spPr>
              <a:xfrm>
                <a:off x="344873" y="6360021"/>
                <a:ext cx="904342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円/楕円 56"/>
              <p:cNvSpPr/>
              <p:nvPr/>
            </p:nvSpPr>
            <p:spPr>
              <a:xfrm rot="20026869">
                <a:off x="398297" y="5744652"/>
                <a:ext cx="767859" cy="18503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576642" y="6300491"/>
                <a:ext cx="611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000000"/>
                    </a:solidFill>
                  </a:rPr>
                  <a:t>M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 rot="16200000">
                <a:off x="-183371" y="5645809"/>
                <a:ext cx="7935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smtClean="0">
                    <a:solidFill>
                      <a:srgbClr val="000000"/>
                    </a:solidFill>
                  </a:rPr>
                  <a:t>SFR</a:t>
                </a:r>
                <a:endParaRPr kumimoji="1" lang="ja-JP" altLang="en-US" sz="1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0" name="直線矢印コネクタ 59"/>
            <p:cNvCxnSpPr/>
            <p:nvPr/>
          </p:nvCxnSpPr>
          <p:spPr>
            <a:xfrm flipV="1">
              <a:off x="6462201" y="3148976"/>
              <a:ext cx="0" cy="67180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6032651" y="3208864"/>
              <a:ext cx="904342" cy="48441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Line 2"/>
          <p:cNvSpPr>
            <a:spLocks noChangeShapeType="1"/>
          </p:cNvSpPr>
          <p:nvPr/>
        </p:nvSpPr>
        <p:spPr bwMode="auto">
          <a:xfrm flipV="1">
            <a:off x="357814" y="924143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26824" y="944671"/>
            <a:ext cx="4426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Our MOIRCS+NB(H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sz="2400" dirty="0" smtClean="0"/>
              <a:t>) survey revealed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red 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Ha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emitters</a:t>
            </a:r>
            <a:r>
              <a:rPr kumimoji="1" lang="en-US" altLang="ja-JP" sz="2400" dirty="0" smtClean="0"/>
              <a:t> dominate the core of z=2.16 proto-cluster (PKS1138-262).    </a:t>
            </a:r>
          </a:p>
        </p:txBody>
      </p:sp>
      <p:sp>
        <p:nvSpPr>
          <p:cNvPr id="11" name="タイトル 2"/>
          <p:cNvSpPr>
            <a:spLocks noGrp="1"/>
          </p:cNvSpPr>
          <p:nvPr>
            <p:ph type="title"/>
          </p:nvPr>
        </p:nvSpPr>
        <p:spPr>
          <a:xfrm>
            <a:off x="277707" y="-190216"/>
            <a:ext cx="8581811" cy="914400"/>
          </a:xfrm>
        </p:spPr>
        <p:txBody>
          <a:bodyPr/>
          <a:lstStyle/>
          <a:p>
            <a:pPr algn="ctr"/>
            <a:r>
              <a:rPr lang="en-US" altLang="ja-JP" sz="3600" dirty="0">
                <a:effectLst/>
              </a:rPr>
              <a:t>M</a:t>
            </a:r>
            <a:r>
              <a:rPr lang="en-US" altLang="ja-JP" sz="3600" dirty="0" smtClean="0">
                <a:effectLst/>
              </a:rPr>
              <a:t>assive SF galaxies in z&gt;2 proto-cluster</a:t>
            </a:r>
            <a:endParaRPr kumimoji="1" lang="ja-JP" altLang="en-US" sz="3600" dirty="0">
              <a:effectLst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73573" y="869971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6" y="1033835"/>
            <a:ext cx="4253243" cy="43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39"/>
          <p:cNvSpPr txBox="1">
            <a:spLocks noChangeArrowheads="1"/>
          </p:cNvSpPr>
          <p:nvPr/>
        </p:nvSpPr>
        <p:spPr bwMode="auto">
          <a:xfrm>
            <a:off x="5887434" y="6408725"/>
            <a:ext cx="316541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pic>
        <p:nvPicPr>
          <p:cNvPr id="19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56" y="2614614"/>
            <a:ext cx="3956741" cy="37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円/楕円 19"/>
          <p:cNvSpPr/>
          <p:nvPr/>
        </p:nvSpPr>
        <p:spPr bwMode="auto">
          <a:xfrm>
            <a:off x="6221365" y="3254515"/>
            <a:ext cx="1143069" cy="364245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22340" y="4003821"/>
            <a:ext cx="295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1600" b="1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kumimoji="0" lang="en-US" altLang="ja-JP" sz="1600" dirty="0">
                <a:solidFill>
                  <a:srgbClr val="FF0000"/>
                </a:solidFill>
                <a:effectLst/>
                <a:latin typeface="+mj-lt"/>
              </a:rPr>
              <a:t>: </a:t>
            </a:r>
            <a:r>
              <a:rPr kumimoji="0" lang="en-US" altLang="ja-JP" sz="1600" b="1" dirty="0">
                <a:solidFill>
                  <a:srgbClr val="FF0000"/>
                </a:solidFill>
                <a:effectLst/>
                <a:latin typeface="+mj-lt"/>
              </a:rPr>
              <a:t>24um-source</a:t>
            </a:r>
            <a:r>
              <a:rPr kumimoji="0" lang="en-US" altLang="ja-JP" sz="1600" dirty="0">
                <a:solidFill>
                  <a:srgbClr val="FF0000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23" name="円/楕円 22"/>
          <p:cNvSpPr/>
          <p:nvPr/>
        </p:nvSpPr>
        <p:spPr bwMode="auto">
          <a:xfrm>
            <a:off x="6250900" y="4829649"/>
            <a:ext cx="1143069" cy="378820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5371565" y="4108890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5837" y="5438544"/>
            <a:ext cx="47260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Red emitters are massive (M</a:t>
            </a:r>
            <a:r>
              <a:rPr kumimoji="1" lang="en-US" altLang="ja-JP" sz="1600" dirty="0" smtClean="0"/>
              <a:t>★ </a:t>
            </a:r>
            <a:r>
              <a:rPr kumimoji="1" lang="en-US" altLang="ja-JP" sz="2400" dirty="0" smtClean="0"/>
              <a:t>&gt;10</a:t>
            </a:r>
            <a:r>
              <a:rPr kumimoji="1" lang="en-US" altLang="ja-JP" sz="2400" baseline="30000" dirty="0" smtClean="0"/>
              <a:t>11</a:t>
            </a:r>
            <a:r>
              <a:rPr kumimoji="1" lang="en-US" altLang="ja-JP" sz="2400" dirty="0" smtClean="0"/>
              <a:t>M</a:t>
            </a:r>
            <a:r>
              <a:rPr kumimoji="1" lang="en-US" altLang="ja-JP" sz="16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kumimoji="1" lang="en-US" altLang="ja-JP" sz="2400" dirty="0" smtClean="0"/>
              <a:t>), and clearly dominate dense environment </a:t>
            </a:r>
            <a:r>
              <a:rPr kumimoji="1" lang="en-US" altLang="ja-JP" sz="2400" dirty="0"/>
              <a:t>a</a:t>
            </a:r>
            <a:r>
              <a:rPr kumimoji="1" lang="en-US" altLang="ja-JP" sz="2400" dirty="0" smtClean="0"/>
              <a:t>t z~2.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8223" y="4508832"/>
            <a:ext cx="1713656" cy="7726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100" dirty="0" smtClean="0">
              <a:solidFill>
                <a:srgbClr val="FF0000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44" y="4528515"/>
            <a:ext cx="1654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■: 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red HAE (J-K&gt;1.4)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723" y="4730140"/>
            <a:ext cx="183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8000"/>
                </a:solidFill>
              </a:rPr>
              <a:t>■: </a:t>
            </a:r>
            <a:r>
              <a:rPr kumimoji="1" lang="en-US" altLang="ja-JP" sz="1000" b="1" dirty="0" smtClean="0">
                <a:solidFill>
                  <a:srgbClr val="008000"/>
                </a:solidFill>
              </a:rPr>
              <a:t>green HAE (0.8&lt;J-K&lt;1.4)</a:t>
            </a:r>
            <a:endParaRPr kumimoji="1" lang="ja-JP" altLang="en-US" sz="1000" b="1" dirty="0">
              <a:solidFill>
                <a:srgbClr val="008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723" y="4956575"/>
            <a:ext cx="175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■: </a:t>
            </a:r>
            <a:r>
              <a:rPr kumimoji="1" lang="en-US" altLang="ja-JP" sz="1200" b="1" dirty="0" smtClean="0">
                <a:solidFill>
                  <a:srgbClr val="0000FF"/>
                </a:solidFill>
              </a:rPr>
              <a:t>blue HAE (J-K&lt;0.8)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93775"/>
            <a:ext cx="8415338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テキスト ボックス 39"/>
          <p:cNvSpPr txBox="1">
            <a:spLocks noChangeArrowheads="1"/>
          </p:cNvSpPr>
          <p:nvPr/>
        </p:nvSpPr>
        <p:spPr bwMode="auto">
          <a:xfrm>
            <a:off x="1506409" y="926283"/>
            <a:ext cx="216767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700" b="1" i="1" dirty="0">
                <a:solidFill>
                  <a:schemeClr val="bg1"/>
                </a:solidFill>
                <a:latin typeface="Times" charset="0"/>
                <a:cs typeface="Times" charset="0"/>
              </a:rPr>
              <a:t>c</a:t>
            </a:r>
            <a:r>
              <a:rPr lang="en-US" altLang="ja-JP" sz="1700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luster phenomena !</a:t>
            </a:r>
            <a:endParaRPr lang="en-US" altLang="ja-JP" sz="1700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44037" name="テキスト ボックス 39"/>
          <p:cNvSpPr txBox="1">
            <a:spLocks noChangeArrowheads="1"/>
          </p:cNvSpPr>
          <p:nvPr/>
        </p:nvSpPr>
        <p:spPr bwMode="auto">
          <a:xfrm>
            <a:off x="1161348" y="4824548"/>
            <a:ext cx="2989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HST/</a:t>
            </a:r>
            <a:r>
              <a:rPr lang="en-US" altLang="ja-JP" sz="1600" dirty="0" err="1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i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-band snapshots </a:t>
            </a:r>
          </a:p>
        </p:txBody>
      </p:sp>
      <p:sp>
        <p:nvSpPr>
          <p:cNvPr id="44038" name="テキスト ボックス 39"/>
          <p:cNvSpPr txBox="1">
            <a:spLocks noChangeArrowheads="1"/>
          </p:cNvSpPr>
          <p:nvPr/>
        </p:nvSpPr>
        <p:spPr bwMode="auto">
          <a:xfrm>
            <a:off x="1309505" y="5089491"/>
            <a:ext cx="264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(4”x4”=30 </a:t>
            </a:r>
            <a:r>
              <a:rPr lang="en-US" altLang="ja-JP" sz="1600" dirty="0" err="1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kpc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for each)</a:t>
            </a:r>
          </a:p>
        </p:txBody>
      </p:sp>
      <p:sp>
        <p:nvSpPr>
          <p:cNvPr id="44040" name="テキスト ボックス 39"/>
          <p:cNvSpPr txBox="1">
            <a:spLocks noChangeArrowheads="1"/>
          </p:cNvSpPr>
          <p:nvPr/>
        </p:nvSpPr>
        <p:spPr bwMode="auto">
          <a:xfrm>
            <a:off x="1411288" y="4175496"/>
            <a:ext cx="2989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FF6600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M: 24um source </a:t>
            </a:r>
            <a:r>
              <a:rPr lang="en-US" altLang="ja-JP" sz="1600" b="1" dirty="0">
                <a:solidFill>
                  <a:srgbClr val="FF66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</a:t>
            </a:r>
          </a:p>
        </p:txBody>
      </p:sp>
      <p:sp>
        <p:nvSpPr>
          <p:cNvPr id="44041" name="テキスト ボックス 39"/>
          <p:cNvSpPr txBox="1">
            <a:spLocks noChangeArrowheads="1"/>
          </p:cNvSpPr>
          <p:nvPr/>
        </p:nvSpPr>
        <p:spPr bwMode="auto">
          <a:xfrm>
            <a:off x="1435100" y="4453309"/>
            <a:ext cx="2989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660066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X: X-ray source </a:t>
            </a:r>
            <a:r>
              <a:rPr lang="en-US" altLang="ja-JP" sz="1600" b="1">
                <a:solidFill>
                  <a:srgbClr val="660066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</a:t>
            </a:r>
          </a:p>
        </p:txBody>
      </p:sp>
      <p:sp>
        <p:nvSpPr>
          <p:cNvPr id="11" name="テキスト ボックス 39"/>
          <p:cNvSpPr txBox="1">
            <a:spLocks noChangeArrowheads="1"/>
          </p:cNvSpPr>
          <p:nvPr/>
        </p:nvSpPr>
        <p:spPr bwMode="auto">
          <a:xfrm>
            <a:off x="6283709" y="6294381"/>
            <a:ext cx="26853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i="1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1244665" y="1268104"/>
            <a:ext cx="3155885" cy="2639125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006646" y="1280226"/>
            <a:ext cx="2664994" cy="3154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548177" y="1045567"/>
            <a:ext cx="735532" cy="271266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39"/>
          <p:cNvSpPr txBox="1">
            <a:spLocks noChangeArrowheads="1"/>
          </p:cNvSpPr>
          <p:nvPr/>
        </p:nvSpPr>
        <p:spPr bwMode="auto">
          <a:xfrm>
            <a:off x="5548177" y="1280226"/>
            <a:ext cx="31234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cs typeface="Zapf Dingbats" charset="0"/>
                <a:sym typeface="Zapf Dingbats" charset="0"/>
              </a:rPr>
              <a:t>Rest-frame UV morphologies of </a:t>
            </a:r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z=2.2 H</a:t>
            </a:r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Symbol" charset="2"/>
                <a:ea typeface="HG正楷書体-PRO" charset="0"/>
                <a:cs typeface="Symbol" charset="2"/>
              </a:rPr>
              <a:t>a</a:t>
            </a:r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 emitters </a:t>
            </a:r>
          </a:p>
          <a:p>
            <a:pPr algn="ctr" eaLnBrk="1" hangingPunct="1"/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in PKS1138 proto-cluster </a:t>
            </a:r>
            <a:r>
              <a:rPr lang="en-US" altLang="ja-JP" sz="2800" b="1" i="1" dirty="0" err="1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env</a:t>
            </a:r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. </a:t>
            </a:r>
            <a:endParaRPr lang="en-US" altLang="ja-JP" sz="2800" b="1" i="1" dirty="0">
              <a:solidFill>
                <a:schemeClr val="bg1"/>
              </a:solidFill>
              <a:effectLst/>
              <a:latin typeface="+mj-lt"/>
              <a:ea typeface="HG正楷書体-PRO" charset="0"/>
              <a:cs typeface="HG正楷書体-PRO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33" y="926283"/>
            <a:ext cx="5532660" cy="5499197"/>
          </a:xfrm>
          <a:prstGeom prst="rect">
            <a:avLst/>
          </a:prstGeom>
        </p:spPr>
      </p:pic>
      <p:sp>
        <p:nvSpPr>
          <p:cNvPr id="17" name="タイトル 2"/>
          <p:cNvSpPr txBox="1">
            <a:spLocks/>
          </p:cNvSpPr>
          <p:nvPr/>
        </p:nvSpPr>
        <p:spPr>
          <a:xfrm>
            <a:off x="346075" y="112222"/>
            <a:ext cx="9042732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800" dirty="0" smtClean="0"/>
              <a:t>Clumpy galaxies in z&gt;2 proto-clusters</a:t>
            </a:r>
            <a:endParaRPr lang="ja-JP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7984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90836" y="-174883"/>
            <a:ext cx="8697158" cy="914400"/>
          </a:xfrm>
        </p:spPr>
        <p:txBody>
          <a:bodyPr/>
          <a:lstStyle/>
          <a:p>
            <a:r>
              <a:rPr lang="en-US" altLang="ja-JP" sz="3800" dirty="0" smtClean="0"/>
              <a:t>Dust extinction vs. environment (</a:t>
            </a:r>
            <a:r>
              <a:rPr lang="en-US" altLang="ja-JP" sz="3800" i="1" dirty="0" smtClean="0"/>
              <a:t>z=0.4</a:t>
            </a:r>
            <a:r>
              <a:rPr lang="en-US" altLang="ja-JP" sz="3800" dirty="0" smtClean="0"/>
              <a:t>)</a:t>
            </a:r>
            <a:endParaRPr kumimoji="1" lang="ja-JP" altLang="en-US" sz="3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468"/>
          <a:stretch/>
        </p:blipFill>
        <p:spPr>
          <a:xfrm>
            <a:off x="2935656" y="1366740"/>
            <a:ext cx="6026273" cy="4897450"/>
          </a:xfrm>
          <a:prstGeom prst="rect">
            <a:avLst/>
          </a:prstGeom>
        </p:spPr>
      </p:pic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5694342" y="6317284"/>
            <a:ext cx="327799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2013b)</a:t>
            </a:r>
            <a:endParaRPr lang="en-US" altLang="ja-JP" sz="20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1744" y="834782"/>
            <a:ext cx="858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Dust extinction may be higher in high-density environments.</a:t>
            </a:r>
            <a:endParaRPr kumimoji="1" lang="ja-JP" altLang="en-US" sz="2400" dirty="0"/>
          </a:p>
        </p:txBody>
      </p:sp>
      <p:sp>
        <p:nvSpPr>
          <p:cNvPr id="9" name="テキスト ボックス 39"/>
          <p:cNvSpPr txBox="1">
            <a:spLocks noChangeArrowheads="1"/>
          </p:cNvSpPr>
          <p:nvPr/>
        </p:nvSpPr>
        <p:spPr bwMode="auto">
          <a:xfrm>
            <a:off x="3701236" y="1701121"/>
            <a:ext cx="2629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i="1" dirty="0">
                <a:solidFill>
                  <a:schemeClr val="bg1"/>
                </a:solidFill>
                <a:latin typeface="Times" charset="0"/>
                <a:cs typeface="Times" charset="0"/>
              </a:rPr>
              <a:t>z</a:t>
            </a:r>
            <a:r>
              <a:rPr lang="en-US" altLang="ja-JP" sz="2800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=0.4 sample</a:t>
            </a:r>
            <a:endParaRPr lang="en-US" altLang="ja-JP" sz="2800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6254752" y="1411947"/>
            <a:ext cx="2518830" cy="804234"/>
          </a:xfrm>
          <a:prstGeom prst="wedgeRectCallout">
            <a:avLst>
              <a:gd name="adj1" fmla="val -28685"/>
              <a:gd name="adj2" fmla="val 88819"/>
            </a:avLst>
          </a:prstGeom>
          <a:solidFill>
            <a:srgbClr val="D192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9"/>
          <p:cNvSpPr txBox="1">
            <a:spLocks noChangeArrowheads="1"/>
          </p:cNvSpPr>
          <p:nvPr/>
        </p:nvSpPr>
        <p:spPr bwMode="auto">
          <a:xfrm>
            <a:off x="6207774" y="1363394"/>
            <a:ext cx="26290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 from</a:t>
            </a:r>
          </a:p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SFR(IR)/SFR(H</a:t>
            </a:r>
            <a:r>
              <a:rPr lang="en-US" altLang="ja-JP" i="1" dirty="0" smtClean="0">
                <a:solidFill>
                  <a:schemeClr val="bg1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)</a:t>
            </a:r>
            <a:endParaRPr lang="en-US" altLang="ja-JP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2" name="四角形吹き出し 11"/>
          <p:cNvSpPr/>
          <p:nvPr/>
        </p:nvSpPr>
        <p:spPr>
          <a:xfrm flipV="1">
            <a:off x="1964663" y="5199675"/>
            <a:ext cx="2629041" cy="1117609"/>
          </a:xfrm>
          <a:prstGeom prst="wedgeRectCallout">
            <a:avLst>
              <a:gd name="adj1" fmla="val 44354"/>
              <a:gd name="adj2" fmla="val 1021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39"/>
          <p:cNvSpPr txBox="1">
            <a:spLocks noChangeArrowheads="1"/>
          </p:cNvSpPr>
          <p:nvPr/>
        </p:nvSpPr>
        <p:spPr bwMode="auto">
          <a:xfrm>
            <a:off x="1873515" y="5194045"/>
            <a:ext cx="262904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 from</a:t>
            </a:r>
          </a:p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)-M</a:t>
            </a:r>
            <a:r>
              <a:rPr lang="en-US" altLang="ja-JP" sz="1400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★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 relation</a:t>
            </a:r>
          </a:p>
          <a:p>
            <a:pPr algn="ctr" eaLnBrk="1" hangingPunct="1"/>
            <a:r>
              <a:rPr lang="en-US" altLang="ja-JP" sz="2000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(Garn &amp; Best 2010)</a:t>
            </a:r>
            <a:endParaRPr lang="en-US" altLang="ja-JP" sz="2000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345944" y="834782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2" y="1421868"/>
            <a:ext cx="2753320" cy="2376145"/>
          </a:xfrm>
          <a:prstGeom prst="rect">
            <a:avLst/>
          </a:prstGeom>
        </p:spPr>
      </p:pic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4336" y="3798013"/>
            <a:ext cx="2810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(Garn &amp; Best 2010)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373346" y="2708476"/>
            <a:ext cx="1220358" cy="1448948"/>
          </a:xfrm>
          <a:prstGeom prst="straightConnector1">
            <a:avLst/>
          </a:prstGeom>
          <a:ln w="28575" cmpd="sng">
            <a:solidFill>
              <a:srgbClr val="00FF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252205" y="2381078"/>
            <a:ext cx="1121141" cy="327398"/>
          </a:xfrm>
          <a:prstGeom prst="line">
            <a:avLst/>
          </a:prstGeom>
          <a:ln w="28575" cmpd="sng">
            <a:solidFill>
              <a:srgbClr val="00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84620" y="1318429"/>
            <a:ext cx="265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A</a:t>
            </a:r>
            <a:r>
              <a:rPr kumimoji="1" lang="en-US" altLang="ja-JP" sz="1200" dirty="0" err="1" smtClean="0">
                <a:solidFill>
                  <a:schemeClr val="bg1"/>
                </a:solidFill>
              </a:rPr>
              <a:t>H</a:t>
            </a:r>
            <a:r>
              <a:rPr kumimoji="1" lang="en-US" altLang="ja-JP" sz="12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>
                <a:solidFill>
                  <a:schemeClr val="bg1"/>
                </a:solidFill>
              </a:rPr>
              <a:t>-M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★</a:t>
            </a:r>
            <a:r>
              <a:rPr kumimoji="1" lang="en-US" altLang="ja-JP" dirty="0" smtClean="0">
                <a:solidFill>
                  <a:schemeClr val="bg1"/>
                </a:solidFill>
              </a:rPr>
              <a:t> relation (z=0)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5634" y="-99881"/>
            <a:ext cx="8425374" cy="914400"/>
          </a:xfrm>
        </p:spPr>
        <p:txBody>
          <a:bodyPr/>
          <a:lstStyle/>
          <a:p>
            <a:pPr algn="ctr"/>
            <a:r>
              <a:rPr lang="en-US" altLang="ja-JP" sz="4200" dirty="0" smtClean="0">
                <a:effectLst/>
              </a:rPr>
              <a:t>Star </a:t>
            </a:r>
            <a:r>
              <a:rPr lang="en-US" altLang="ja-JP" sz="4200" dirty="0">
                <a:effectLst/>
              </a:rPr>
              <a:t>F</a:t>
            </a:r>
            <a:r>
              <a:rPr lang="en-US" altLang="ja-JP" sz="4200" dirty="0" smtClean="0">
                <a:effectLst/>
              </a:rPr>
              <a:t>ormation “Main Sequence”</a:t>
            </a:r>
            <a:endParaRPr kumimoji="1" lang="ja-JP" altLang="en-US" sz="4200" dirty="0"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91" y="1438016"/>
            <a:ext cx="7160963" cy="4916841"/>
          </a:xfrm>
          <a:prstGeom prst="rect">
            <a:avLst/>
          </a:prstGeom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6888715" y="6380354"/>
            <a:ext cx="244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Elbaz</a:t>
            </a:r>
            <a:r>
              <a:rPr kumimoji="1" lang="en-US" altLang="ja-JP" sz="2000" dirty="0" smtClean="0"/>
              <a:t> et al. (2007)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1331" y="744737"/>
            <a:ext cx="705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= SFR-M</a:t>
            </a:r>
            <a:r>
              <a:rPr kumimoji="1" lang="en-US" altLang="ja-JP" dirty="0" smtClean="0"/>
              <a:t>★</a:t>
            </a:r>
            <a:r>
              <a:rPr kumimoji="1" lang="en-US" altLang="ja-JP" sz="2800" dirty="0" smtClean="0"/>
              <a:t> relation for star-forming galaxies</a:t>
            </a:r>
            <a:endParaRPr kumimoji="1" lang="ja-JP" altLang="en-US" sz="2800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699925" y="3244825"/>
            <a:ext cx="6408543" cy="784656"/>
            <a:chOff x="1699925" y="3209215"/>
            <a:chExt cx="6408543" cy="784656"/>
          </a:xfrm>
        </p:grpSpPr>
        <p:sp>
          <p:nvSpPr>
            <p:cNvPr id="6" name="平行四辺形 5"/>
            <p:cNvSpPr/>
            <p:nvPr/>
          </p:nvSpPr>
          <p:spPr>
            <a:xfrm rot="20400000">
              <a:off x="1699925" y="3209215"/>
              <a:ext cx="6408543" cy="784656"/>
            </a:xfrm>
            <a:prstGeom prst="parallelogram">
              <a:avLst>
                <a:gd name="adj" fmla="val 36440"/>
              </a:avLst>
            </a:prstGeom>
            <a:gradFill flip="none" rotWithShape="1">
              <a:gsLst>
                <a:gs pos="0">
                  <a:schemeClr val="accent1">
                    <a:alpha val="63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  <a:alpha val="63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  <a:alpha val="63000"/>
                  </a:schemeClr>
                </a:gs>
              </a:gsLst>
              <a:lin ang="414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20385645">
              <a:off x="2237150" y="3287869"/>
              <a:ext cx="534880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Main Sequence (normal SF)</a:t>
              </a:r>
              <a:endParaRPr kumimoji="1" lang="ja-JP" altLang="en-US" sz="3200" dirty="0"/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2034008" y="1646221"/>
            <a:ext cx="5761300" cy="2539805"/>
            <a:chOff x="2034008" y="1610611"/>
            <a:chExt cx="5761300" cy="2539805"/>
          </a:xfrm>
        </p:grpSpPr>
        <p:sp>
          <p:nvSpPr>
            <p:cNvPr id="20" name="正方形/長方形 19"/>
            <p:cNvSpPr/>
            <p:nvPr/>
          </p:nvSpPr>
          <p:spPr>
            <a:xfrm>
              <a:off x="2034008" y="1610611"/>
              <a:ext cx="5761300" cy="505888"/>
            </a:xfrm>
            <a:prstGeom prst="rect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直角三角形 21"/>
            <p:cNvSpPr/>
            <p:nvPr/>
          </p:nvSpPr>
          <p:spPr>
            <a:xfrm flipV="1">
              <a:off x="2034008" y="2116499"/>
              <a:ext cx="5761300" cy="2033917"/>
            </a:xfrm>
            <a:prstGeom prst="rtTriangle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scene3d>
              <a:camera prst="orthographicFront"/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0385645">
              <a:off x="2194076" y="2302129"/>
              <a:ext cx="2439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Starburst</a:t>
              </a:r>
              <a:endParaRPr kumimoji="1" lang="ja-JP" altLang="en-US" sz="3600" dirty="0"/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2023683" y="3107123"/>
            <a:ext cx="5771625" cy="2565615"/>
            <a:chOff x="2023683" y="3071513"/>
            <a:chExt cx="5771625" cy="2565615"/>
          </a:xfrm>
        </p:grpSpPr>
        <p:sp>
          <p:nvSpPr>
            <p:cNvPr id="24" name="直角三角形 23"/>
            <p:cNvSpPr/>
            <p:nvPr/>
          </p:nvSpPr>
          <p:spPr>
            <a:xfrm flipH="1">
              <a:off x="2023683" y="3071513"/>
              <a:ext cx="5761300" cy="2059727"/>
            </a:xfrm>
            <a:prstGeom prst="rtTriangle">
              <a:avLst/>
            </a:prstGeom>
            <a:solidFill>
              <a:srgbClr val="FF6666">
                <a:alpha val="80000"/>
              </a:srgbClr>
            </a:solidFill>
            <a:ln>
              <a:noFill/>
            </a:ln>
            <a:effectLst/>
            <a:scene3d>
              <a:camera prst="orthographicFront"/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034008" y="5131240"/>
              <a:ext cx="5761300" cy="505888"/>
            </a:xfrm>
            <a:prstGeom prst="rect">
              <a:avLst/>
            </a:prstGeom>
            <a:solidFill>
              <a:srgbClr val="FF6666">
                <a:alpha val="8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20385645">
              <a:off x="5046172" y="4456612"/>
              <a:ext cx="2439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Passive</a:t>
              </a:r>
              <a:endParaRPr kumimoji="1" lang="ja-JP" altLang="en-US" sz="3600" dirty="0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275946" y="5998222"/>
            <a:ext cx="1184044" cy="34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39"/>
          <p:cNvSpPr txBox="1">
            <a:spLocks noChangeArrowheads="1"/>
          </p:cNvSpPr>
          <p:nvPr/>
        </p:nvSpPr>
        <p:spPr bwMode="auto">
          <a:xfrm>
            <a:off x="4028722" y="5886598"/>
            <a:ext cx="194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300" b="1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log 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M</a:t>
            </a:r>
            <a:r>
              <a:rPr lang="en-US" altLang="ja-JP" sz="16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★ 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[M</a:t>
            </a:r>
            <a:r>
              <a:rPr lang="en-US" altLang="ja-JP" sz="1800" b="1" dirty="0" smtClean="0">
                <a:solidFill>
                  <a:schemeClr val="bg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]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 </a:t>
            </a:r>
            <a:endParaRPr lang="en-US" altLang="ja-JP" sz="2300" b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015665" y="2637047"/>
            <a:ext cx="586724" cy="21902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39"/>
          <p:cNvSpPr txBox="1">
            <a:spLocks noChangeArrowheads="1"/>
          </p:cNvSpPr>
          <p:nvPr/>
        </p:nvSpPr>
        <p:spPr bwMode="auto">
          <a:xfrm rot="16200000">
            <a:off x="104677" y="3454128"/>
            <a:ext cx="226426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 SFR [M</a:t>
            </a:r>
            <a:r>
              <a:rPr lang="en-US" altLang="ja-JP" sz="1800" b="1" dirty="0" smtClean="0">
                <a:solidFill>
                  <a:schemeClr val="bg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/</a:t>
            </a:r>
            <a:r>
              <a:rPr lang="en-US" altLang="ja-JP" sz="2300" b="1" dirty="0" err="1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yr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]</a:t>
            </a:r>
            <a:endParaRPr lang="en-US" altLang="ja-JP" sz="2300" b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7451117" y="2045814"/>
            <a:ext cx="1557347" cy="1285487"/>
            <a:chOff x="7451117" y="2045814"/>
            <a:chExt cx="1557347" cy="128548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1117" y="2045814"/>
              <a:ext cx="1557347" cy="128548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7478188" y="2922457"/>
              <a:ext cx="777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Candara"/>
                  <a:cs typeface="Candara"/>
                </a:rPr>
                <a:t>disk</a:t>
              </a:r>
              <a:endParaRPr kumimoji="1" lang="ja-JP" altLang="en-US" i="1" dirty="0">
                <a:latin typeface="Candara"/>
                <a:cs typeface="Candara"/>
              </a:endParaRPr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4374473" y="1501110"/>
            <a:ext cx="1550794" cy="1318852"/>
            <a:chOff x="4374473" y="1501110"/>
            <a:chExt cx="1550794" cy="1318852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4473" y="1501110"/>
              <a:ext cx="1329237" cy="1318852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4827903" y="2405397"/>
              <a:ext cx="109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Candara"/>
                  <a:cs typeface="Candara"/>
                </a:rPr>
                <a:t>merger</a:t>
              </a:r>
              <a:endParaRPr kumimoji="1" lang="ja-JP" altLang="en-US" i="1" dirty="0">
                <a:latin typeface="Candara"/>
                <a:cs typeface="Canda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0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19064" y="-174883"/>
            <a:ext cx="8834618" cy="914400"/>
          </a:xfrm>
        </p:spPr>
        <p:txBody>
          <a:bodyPr/>
          <a:lstStyle/>
          <a:p>
            <a:r>
              <a:rPr lang="en-US" altLang="ja-JP" sz="3800" dirty="0" smtClean="0"/>
              <a:t>Dust extinction vs. environment (</a:t>
            </a:r>
            <a:r>
              <a:rPr lang="en-US" altLang="ja-JP" sz="3800" i="1" dirty="0" smtClean="0"/>
              <a:t>z=1.5</a:t>
            </a:r>
            <a:r>
              <a:rPr lang="en-US" altLang="ja-JP" sz="3800" dirty="0" smtClean="0"/>
              <a:t>)</a:t>
            </a:r>
            <a:endParaRPr kumimoji="1" lang="ja-JP" altLang="en-US" sz="38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45944" y="834782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3098178" y="6352026"/>
            <a:ext cx="6268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i="1" dirty="0">
                <a:solidFill>
                  <a:srgbClr val="FFFF00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rgbClr val="FFFF00"/>
                </a:solidFill>
                <a:effectLst/>
                <a:latin typeface="Times" charset="0"/>
                <a:cs typeface="Times" charset="0"/>
              </a:rPr>
              <a:t>2014, </a:t>
            </a:r>
            <a:r>
              <a:rPr lang="en-US" altLang="ja-JP" sz="2000" i="1" dirty="0" err="1" smtClean="0">
                <a:solidFill>
                  <a:srgbClr val="FFFF00"/>
                </a:solidFill>
                <a:latin typeface="Times" charset="0"/>
                <a:cs typeface="Times" charset="0"/>
              </a:rPr>
              <a:t>ApJ</a:t>
            </a:r>
            <a:r>
              <a:rPr lang="en-US" altLang="ja-JP" sz="2000" i="1" dirty="0" smtClean="0">
                <a:solidFill>
                  <a:srgbClr val="FFFF00"/>
                </a:solidFill>
                <a:latin typeface="Times" charset="0"/>
                <a:cs typeface="Times" charset="0"/>
              </a:rPr>
              <a:t> in press, arXiv:1405.4165</a:t>
            </a:r>
            <a:r>
              <a:rPr lang="en-US" altLang="ja-JP" sz="2000" i="1" dirty="0" smtClean="0">
                <a:solidFill>
                  <a:srgbClr val="FFFF00"/>
                </a:solidFill>
                <a:effectLst/>
                <a:latin typeface="Times" charset="0"/>
                <a:cs typeface="Times" charset="0"/>
              </a:rPr>
              <a:t>)</a:t>
            </a:r>
            <a:endParaRPr lang="en-US" altLang="ja-JP" sz="2000" i="1" dirty="0">
              <a:solidFill>
                <a:srgbClr val="FFFF00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7" name="テキスト ボックス 39"/>
          <p:cNvSpPr txBox="1">
            <a:spLocks noChangeArrowheads="1"/>
          </p:cNvSpPr>
          <p:nvPr/>
        </p:nvSpPr>
        <p:spPr bwMode="auto">
          <a:xfrm>
            <a:off x="98529" y="935093"/>
            <a:ext cx="91412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dirty="0" smtClean="0">
                <a:solidFill>
                  <a:srgbClr val="FFFFFF"/>
                </a:solidFill>
                <a:effectLst/>
                <a:latin typeface="Candara"/>
                <a:cs typeface="Candara"/>
              </a:rPr>
              <a:t>A new rich, promising cluster at z=1.52, awaiting spectroscopic confirmation.</a:t>
            </a:r>
            <a:endParaRPr lang="en-US" altLang="ja-JP" sz="2100" dirty="0">
              <a:solidFill>
                <a:srgbClr val="FFFFFF"/>
              </a:solidFill>
              <a:effectLst/>
              <a:latin typeface="Candara"/>
              <a:cs typeface="Candar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04" y="1466025"/>
            <a:ext cx="6808710" cy="4853154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V="1">
            <a:off x="3612715" y="3974383"/>
            <a:ext cx="437905" cy="5802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39"/>
          <p:cNvSpPr txBox="1">
            <a:spLocks noChangeArrowheads="1"/>
          </p:cNvSpPr>
          <p:nvPr/>
        </p:nvSpPr>
        <p:spPr bwMode="auto">
          <a:xfrm>
            <a:off x="2352874" y="4459141"/>
            <a:ext cx="20918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dirty="0" smtClean="0">
                <a:solidFill>
                  <a:schemeClr val="bg1"/>
                </a:solidFill>
                <a:effectLst/>
                <a:latin typeface="Candara"/>
                <a:cs typeface="Candara"/>
              </a:rPr>
              <a:t>4C65.22 (z=1.52)</a:t>
            </a:r>
            <a:endParaRPr lang="en-US" altLang="ja-JP" sz="2100" dirty="0">
              <a:solidFill>
                <a:schemeClr val="bg1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7203" y="5705694"/>
            <a:ext cx="2901120" cy="10026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4359" y="5705695"/>
            <a:ext cx="292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●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: </a:t>
            </a:r>
            <a:r>
              <a:rPr kumimoji="1" lang="en-US" altLang="ja-JP" b="1" dirty="0" smtClean="0">
                <a:solidFill>
                  <a:srgbClr val="FF0000"/>
                </a:solidFill>
                <a:latin typeface="Candara"/>
                <a:cs typeface="Candara"/>
              </a:rPr>
              <a:t>Red-sequence galaxies</a:t>
            </a:r>
            <a:endParaRPr kumimoji="1" lang="ja-JP" altLang="en-US" b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5272" y="6001050"/>
            <a:ext cx="310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■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: </a:t>
            </a:r>
            <a:r>
              <a:rPr kumimoji="1" lang="en-US" altLang="ja-JP" b="1" dirty="0" smtClean="0">
                <a:solidFill>
                  <a:srgbClr val="0000FF"/>
                </a:solidFill>
                <a:latin typeface="Candara"/>
                <a:cs typeface="Candara"/>
              </a:rPr>
              <a:t>H</a:t>
            </a:r>
            <a:r>
              <a:rPr kumimoji="1" lang="en-US" altLang="ja-JP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b="1" dirty="0" smtClean="0">
                <a:solidFill>
                  <a:srgbClr val="0000FF"/>
                </a:solidFill>
                <a:latin typeface="Candara"/>
                <a:cs typeface="Candara"/>
              </a:rPr>
              <a:t> emitters</a:t>
            </a:r>
            <a:endParaRPr kumimoji="1" lang="ja-JP" altLang="en-US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5272" y="6316766"/>
            <a:ext cx="292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●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: </a:t>
            </a:r>
            <a:r>
              <a:rPr kumimoji="1" lang="en-US" altLang="ja-JP" b="1" dirty="0" smtClean="0">
                <a:solidFill>
                  <a:schemeClr val="bg1"/>
                </a:solidFill>
                <a:latin typeface="Candara"/>
                <a:cs typeface="Candara"/>
              </a:rPr>
              <a:t>Other photo-z member</a:t>
            </a:r>
            <a:endParaRPr kumimoji="1" lang="ja-JP" altLang="en-US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24553" y="2177270"/>
            <a:ext cx="4533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err="1" smtClean="0">
                <a:solidFill>
                  <a:schemeClr val="bg1"/>
                </a:solidFill>
                <a:latin typeface="Candara"/>
                <a:ea typeface="ＭＳ Ｐゴシック"/>
                <a:cs typeface="Candara"/>
              </a:rPr>
              <a:t>S-Cam+MOIRCS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Candara"/>
                <a:ea typeface="ＭＳ Ｐゴシック"/>
                <a:cs typeface="Candara"/>
              </a:rPr>
              <a:t> (Br’z’JHKs+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Candara"/>
                <a:ea typeface="ＭＳ Ｐゴシック"/>
                <a:cs typeface="Candara"/>
              </a:rPr>
              <a:t>NB1657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Candara"/>
                <a:ea typeface="ＭＳ Ｐゴシック"/>
                <a:cs typeface="Candara"/>
              </a:rPr>
              <a:t>)</a:t>
            </a:r>
            <a:endParaRPr kumimoji="1" lang="ja-JP" altLang="en-US" sz="1600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928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62" y="1062025"/>
            <a:ext cx="4155123" cy="55487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19064" y="-174883"/>
            <a:ext cx="8834618" cy="914400"/>
          </a:xfrm>
        </p:spPr>
        <p:txBody>
          <a:bodyPr/>
          <a:lstStyle/>
          <a:p>
            <a:r>
              <a:rPr lang="en-US" altLang="ja-JP" sz="3800" dirty="0" smtClean="0"/>
              <a:t>Dust extinction vs. environment (</a:t>
            </a:r>
            <a:r>
              <a:rPr lang="en-US" altLang="ja-JP" sz="3800" i="1" dirty="0" smtClean="0"/>
              <a:t>z=1.5</a:t>
            </a:r>
            <a:r>
              <a:rPr lang="en-US" altLang="ja-JP" sz="3800" dirty="0" smtClean="0"/>
              <a:t>)</a:t>
            </a:r>
            <a:endParaRPr kumimoji="1" lang="ja-JP" altLang="en-US" sz="38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45944" y="834782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5594237" y="6397595"/>
            <a:ext cx="359081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2014)</a:t>
            </a:r>
            <a:endParaRPr lang="en-US" altLang="ja-JP" sz="20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7" name="テキスト ボックス 39"/>
          <p:cNvSpPr txBox="1">
            <a:spLocks noChangeArrowheads="1"/>
          </p:cNvSpPr>
          <p:nvPr/>
        </p:nvSpPr>
        <p:spPr bwMode="auto">
          <a:xfrm>
            <a:off x="4576815" y="894845"/>
            <a:ext cx="45452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FFFFFF"/>
                </a:solidFill>
                <a:latin typeface="Candara"/>
                <a:cs typeface="Candara"/>
              </a:rPr>
              <a:t>A similar result for z=1.5 galaxies.  Extinction of individual galaxies are corrected with </a:t>
            </a:r>
            <a:r>
              <a:rPr lang="en-US" altLang="ja-JP" sz="2000" b="1" dirty="0" err="1" smtClean="0">
                <a:solidFill>
                  <a:srgbClr val="FFFF00"/>
                </a:solidFill>
                <a:latin typeface="Candara"/>
                <a:cs typeface="Candara"/>
              </a:rPr>
              <a:t>L</a:t>
            </a:r>
            <a:r>
              <a:rPr lang="en-US" altLang="ja-JP" sz="1600" b="1" dirty="0" err="1" smtClean="0">
                <a:solidFill>
                  <a:srgbClr val="FFFF00"/>
                </a:solidFill>
                <a:latin typeface="Candara"/>
                <a:cs typeface="Candara"/>
              </a:rPr>
              <a:t>H</a:t>
            </a:r>
            <a:r>
              <a:rPr lang="en-US" altLang="ja-JP" sz="1600" b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sz="2000" b="1" dirty="0" smtClean="0">
                <a:solidFill>
                  <a:srgbClr val="FFFF00"/>
                </a:solidFill>
                <a:latin typeface="Candara"/>
                <a:cs typeface="Candara"/>
              </a:rPr>
              <a:t>/L</a:t>
            </a:r>
            <a:r>
              <a:rPr lang="en-US" altLang="ja-JP" sz="1600" b="1" dirty="0" smtClean="0">
                <a:solidFill>
                  <a:srgbClr val="FFFF00"/>
                </a:solidFill>
                <a:latin typeface="Candara"/>
                <a:cs typeface="Candara"/>
              </a:rPr>
              <a:t>UV</a:t>
            </a:r>
            <a:r>
              <a:rPr lang="en-US" altLang="ja-JP" sz="2000" b="1" dirty="0" smtClean="0">
                <a:solidFill>
                  <a:srgbClr val="FFFF00"/>
                </a:solidFill>
                <a:latin typeface="Candara"/>
                <a:cs typeface="Candara"/>
              </a:rPr>
              <a:t> </a:t>
            </a:r>
            <a:r>
              <a:rPr lang="en-US" altLang="ja-JP" sz="2000" dirty="0" smtClean="0">
                <a:solidFill>
                  <a:srgbClr val="FFFFFF"/>
                </a:solidFill>
                <a:latin typeface="Candara"/>
                <a:cs typeface="Candara"/>
              </a:rPr>
              <a:t>ratio. </a:t>
            </a:r>
            <a:endParaRPr lang="en-US" altLang="ja-JP" sz="2000" dirty="0">
              <a:solidFill>
                <a:srgbClr val="FFFFFF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8" name="テキスト ボックス 39"/>
          <p:cNvSpPr txBox="1">
            <a:spLocks noChangeArrowheads="1"/>
          </p:cNvSpPr>
          <p:nvPr/>
        </p:nvSpPr>
        <p:spPr bwMode="auto">
          <a:xfrm>
            <a:off x="1007024" y="4810735"/>
            <a:ext cx="1368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0000FF"/>
                </a:solidFill>
                <a:effectLst/>
                <a:latin typeface="Candara"/>
                <a:cs typeface="Candara"/>
              </a:rPr>
              <a:t>Blue: field</a:t>
            </a:r>
            <a:endParaRPr lang="en-US" altLang="ja-JP" sz="2000" dirty="0">
              <a:solidFill>
                <a:srgbClr val="0000FF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9" name="テキスト ボックス 39"/>
          <p:cNvSpPr txBox="1">
            <a:spLocks noChangeArrowheads="1"/>
          </p:cNvSpPr>
          <p:nvPr/>
        </p:nvSpPr>
        <p:spPr bwMode="auto">
          <a:xfrm>
            <a:off x="1017100" y="4498217"/>
            <a:ext cx="1719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FF0000"/>
                </a:solidFill>
                <a:latin typeface="Candara"/>
                <a:cs typeface="Candara"/>
              </a:rPr>
              <a:t>Red</a:t>
            </a:r>
            <a:r>
              <a:rPr lang="en-US" altLang="ja-JP" sz="2000" dirty="0" smtClean="0">
                <a:solidFill>
                  <a:srgbClr val="FF0000"/>
                </a:solidFill>
                <a:effectLst/>
                <a:latin typeface="Candara"/>
                <a:cs typeface="Candara"/>
              </a:rPr>
              <a:t>: cluster</a:t>
            </a:r>
            <a:endParaRPr lang="en-US" altLang="ja-JP" sz="2000" dirty="0">
              <a:solidFill>
                <a:srgbClr val="FF0000"/>
              </a:solidFill>
              <a:effectLst/>
              <a:latin typeface="Candara"/>
              <a:cs typeface="Candar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212" y="2028055"/>
            <a:ext cx="3765600" cy="4347642"/>
          </a:xfrm>
          <a:prstGeom prst="rect">
            <a:avLst/>
          </a:prstGeom>
        </p:spPr>
      </p:pic>
      <p:grpSp>
        <p:nvGrpSpPr>
          <p:cNvPr id="25" name="図形グループ 24"/>
          <p:cNvGrpSpPr/>
          <p:nvPr/>
        </p:nvGrpSpPr>
        <p:grpSpPr>
          <a:xfrm>
            <a:off x="960284" y="2149579"/>
            <a:ext cx="3298521" cy="666906"/>
            <a:chOff x="960284" y="2149579"/>
            <a:chExt cx="3298521" cy="666906"/>
          </a:xfrm>
        </p:grpSpPr>
        <p:sp>
          <p:nvSpPr>
            <p:cNvPr id="12" name="平行四辺形 11"/>
            <p:cNvSpPr/>
            <p:nvPr/>
          </p:nvSpPr>
          <p:spPr>
            <a:xfrm rot="20897571">
              <a:off x="960284" y="2291550"/>
              <a:ext cx="3298521" cy="524935"/>
            </a:xfrm>
            <a:prstGeom prst="parallelogram">
              <a:avLst>
                <a:gd name="adj" fmla="val 18619"/>
              </a:avLst>
            </a:prstGeom>
            <a:solidFill>
              <a:srgbClr val="00FF00">
                <a:alpha val="50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20853951">
              <a:off x="2294181" y="2149579"/>
              <a:ext cx="1951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Candara"/>
                  <a:cs typeface="Candara"/>
                </a:rPr>
                <a:t>Normal (MS)</a:t>
              </a:r>
              <a:endParaRPr kumimoji="1" lang="ja-JP" altLang="en-US" sz="2400" b="1" dirty="0">
                <a:latin typeface="Candara"/>
                <a:cs typeface="Candara"/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1017972" y="1171513"/>
            <a:ext cx="3174967" cy="1445229"/>
            <a:chOff x="1017972" y="1171513"/>
            <a:chExt cx="3174967" cy="1445229"/>
          </a:xfrm>
        </p:grpSpPr>
        <p:sp>
          <p:nvSpPr>
            <p:cNvPr id="20" name="正方形/長方形 19"/>
            <p:cNvSpPr/>
            <p:nvPr/>
          </p:nvSpPr>
          <p:spPr>
            <a:xfrm>
              <a:off x="1017972" y="1171513"/>
              <a:ext cx="3174967" cy="79084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直角三角形 20"/>
            <p:cNvSpPr/>
            <p:nvPr/>
          </p:nvSpPr>
          <p:spPr>
            <a:xfrm flipV="1">
              <a:off x="1017972" y="1962360"/>
              <a:ext cx="3174967" cy="654382"/>
            </a:xfrm>
            <a:prstGeom prst="rtTriangl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040021" y="1478798"/>
              <a:ext cx="1620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Candara"/>
                  <a:cs typeface="Candara"/>
                </a:rPr>
                <a:t>Starburst</a:t>
              </a:r>
              <a:endParaRPr kumimoji="1" lang="ja-JP" altLang="en-US" sz="2400" b="1" dirty="0">
                <a:latin typeface="Candara"/>
                <a:cs typeface="Candara"/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1027496" y="2496696"/>
            <a:ext cx="3277496" cy="1422946"/>
            <a:chOff x="1027496" y="2496696"/>
            <a:chExt cx="3277496" cy="1422946"/>
          </a:xfrm>
        </p:grpSpPr>
        <p:sp>
          <p:nvSpPr>
            <p:cNvPr id="22" name="正方形/長方形 21"/>
            <p:cNvSpPr/>
            <p:nvPr/>
          </p:nvSpPr>
          <p:spPr>
            <a:xfrm>
              <a:off x="1027496" y="3143130"/>
              <a:ext cx="3174967" cy="776512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直角三角形 22"/>
            <p:cNvSpPr/>
            <p:nvPr/>
          </p:nvSpPr>
          <p:spPr>
            <a:xfrm flipH="1">
              <a:off x="1028919" y="2496696"/>
              <a:ext cx="3174967" cy="654382"/>
            </a:xfrm>
            <a:prstGeom prst="rtTriangle">
              <a:avLst/>
            </a:prstGeom>
            <a:solidFill>
              <a:srgbClr val="0000FF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367263" y="3393193"/>
              <a:ext cx="1937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Candara"/>
                  <a:cs typeface="Candara"/>
                </a:rPr>
                <a:t>Semi-passive</a:t>
              </a:r>
              <a:endParaRPr kumimoji="1" lang="ja-JP" altLang="en-US" sz="2400" b="1" dirty="0">
                <a:latin typeface="Candara"/>
                <a:cs typeface="Canda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7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53" y="1489024"/>
            <a:ext cx="7492552" cy="4841104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6503389" y="5099299"/>
            <a:ext cx="2612944" cy="109049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7581" y="-185832"/>
            <a:ext cx="8889467" cy="914400"/>
          </a:xfrm>
        </p:spPr>
        <p:txBody>
          <a:bodyPr/>
          <a:lstStyle/>
          <a:p>
            <a:pPr algn="ctr"/>
            <a:r>
              <a:rPr lang="en-US" altLang="ja-JP" sz="3700" dirty="0"/>
              <a:t>E</a:t>
            </a:r>
            <a:r>
              <a:rPr lang="en-US" altLang="ja-JP" sz="3700" dirty="0" smtClean="0"/>
              <a:t>nvironment of on/off sequence galaxie</a:t>
            </a:r>
            <a:r>
              <a:rPr lang="en-US" altLang="ja-JP" sz="3700" dirty="0"/>
              <a:t>s</a:t>
            </a:r>
            <a:endParaRPr kumimoji="1" lang="ja-JP" altLang="en-US" sz="37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45944" y="834782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5846036" y="6373924"/>
            <a:ext cx="3717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i="1" dirty="0"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1800" i="1" dirty="0" smtClean="0">
                <a:effectLst/>
                <a:latin typeface="Times" charset="0"/>
                <a:cs typeface="Times" charset="0"/>
              </a:rPr>
              <a:t>2014)</a:t>
            </a:r>
            <a:endParaRPr lang="en-US" altLang="ja-JP" sz="1800" i="1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7" name="テキスト ボックス 39"/>
          <p:cNvSpPr txBox="1">
            <a:spLocks noChangeArrowheads="1"/>
          </p:cNvSpPr>
          <p:nvPr/>
        </p:nvSpPr>
        <p:spPr bwMode="auto">
          <a:xfrm>
            <a:off x="76633" y="924144"/>
            <a:ext cx="91412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dirty="0" smtClean="0">
                <a:solidFill>
                  <a:srgbClr val="FFFFFF"/>
                </a:solidFill>
                <a:latin typeface="Candara"/>
                <a:cs typeface="Candara"/>
              </a:rPr>
              <a:t>“</a:t>
            </a:r>
            <a:r>
              <a:rPr lang="en-US" altLang="ja-JP" sz="2100" dirty="0" err="1" smtClean="0">
                <a:solidFill>
                  <a:srgbClr val="FFFFFF"/>
                </a:solidFill>
                <a:latin typeface="Candara"/>
                <a:cs typeface="Candara"/>
              </a:rPr>
              <a:t>Bursty</a:t>
            </a:r>
            <a:r>
              <a:rPr lang="en-US" altLang="ja-JP" sz="2100" dirty="0" smtClean="0">
                <a:solidFill>
                  <a:srgbClr val="FFFFFF"/>
                </a:solidFill>
                <a:latin typeface="Candara"/>
                <a:cs typeface="Candara"/>
              </a:rPr>
              <a:t> galaxies” are most preferentially located in poor group environment?</a:t>
            </a:r>
            <a:endParaRPr lang="en-US" altLang="ja-JP" sz="2100" dirty="0">
              <a:solidFill>
                <a:srgbClr val="FFFFFF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53360" y="5806630"/>
            <a:ext cx="252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  <a:latin typeface="Candara"/>
                <a:cs typeface="Candara"/>
              </a:rPr>
              <a:t>●</a:t>
            </a:r>
            <a:r>
              <a:rPr kumimoji="1" lang="en-US" altLang="ja-JP" dirty="0" smtClean="0">
                <a:solidFill>
                  <a:schemeClr val="bg1"/>
                </a:solidFill>
                <a:latin typeface="Candara"/>
                <a:cs typeface="Candara"/>
              </a:rPr>
              <a:t>: </a:t>
            </a:r>
            <a:r>
              <a:rPr kumimoji="1" lang="en-US" altLang="ja-JP" dirty="0" err="1" smtClean="0">
                <a:solidFill>
                  <a:schemeClr val="bg1"/>
                </a:solidFill>
                <a:latin typeface="Candara"/>
                <a:cs typeface="Candara"/>
              </a:rPr>
              <a:t>phot</a:t>
            </a:r>
            <a:r>
              <a:rPr kumimoji="1" lang="en-US" altLang="ja-JP" dirty="0" smtClean="0">
                <a:solidFill>
                  <a:schemeClr val="bg1"/>
                </a:solidFill>
                <a:latin typeface="Candara"/>
                <a:cs typeface="Candara"/>
              </a:rPr>
              <a:t>-z </a:t>
            </a:r>
            <a:r>
              <a:rPr kumimoji="1" lang="en-US" altLang="ja-JP" sz="1600" dirty="0" err="1" smtClean="0">
                <a:solidFill>
                  <a:schemeClr val="bg1"/>
                </a:solidFill>
                <a:latin typeface="Candara"/>
                <a:cs typeface="Candara"/>
              </a:rPr>
              <a:t>mem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Candara"/>
                <a:cs typeface="Candara"/>
              </a:rPr>
              <a:t> w/o H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endParaRPr kumimoji="1" lang="ja-JP" altLang="en-US" sz="14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42697" y="5055503"/>
            <a:ext cx="28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Candara"/>
                <a:cs typeface="Candara"/>
              </a:rPr>
              <a:t>★</a:t>
            </a:r>
            <a:r>
              <a:rPr kumimoji="1" lang="en-US" altLang="ja-JP" dirty="0" smtClean="0">
                <a:solidFill>
                  <a:srgbClr val="FF0000"/>
                </a:solidFill>
                <a:latin typeface="Candara"/>
                <a:cs typeface="Candara"/>
              </a:rPr>
              <a:t>: </a:t>
            </a:r>
            <a:r>
              <a:rPr kumimoji="1" lang="en-US" altLang="ja-JP" sz="1600" b="1" dirty="0" err="1" smtClean="0">
                <a:solidFill>
                  <a:srgbClr val="FF0000"/>
                </a:solidFill>
                <a:latin typeface="Candara"/>
                <a:cs typeface="Candara"/>
              </a:rPr>
              <a:t>bursty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Candara"/>
                <a:cs typeface="Candara"/>
              </a:rPr>
              <a:t> (</a:t>
            </a:r>
            <a:r>
              <a:rPr kumimoji="1" lang="en-US" altLang="ja-JP" sz="1600" dirty="0" err="1" smtClean="0">
                <a:solidFill>
                  <a:srgbClr val="FF0000"/>
                </a:solidFill>
                <a:latin typeface="Candara"/>
                <a:cs typeface="Candara"/>
              </a:rPr>
              <a:t>logΔMS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Candara"/>
                <a:cs typeface="Candara"/>
              </a:rPr>
              <a:t>&gt;0.3)</a:t>
            </a:r>
            <a:endParaRPr kumimoji="1" lang="ja-JP" altLang="en-US" sz="16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59597" y="5556580"/>
            <a:ext cx="297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  <a:latin typeface="Candara"/>
                <a:cs typeface="Candara"/>
              </a:rPr>
              <a:t>■</a:t>
            </a:r>
            <a:r>
              <a:rPr kumimoji="1" lang="en-US" altLang="ja-JP" dirty="0" smtClean="0">
                <a:solidFill>
                  <a:srgbClr val="0000FF"/>
                </a:solidFill>
                <a:latin typeface="Candara"/>
                <a:cs typeface="Candara"/>
              </a:rPr>
              <a:t>: 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Candara"/>
                <a:cs typeface="Candara"/>
              </a:rPr>
              <a:t>semi</a:t>
            </a:r>
            <a:r>
              <a:rPr kumimoji="1" lang="en-US" altLang="ja-JP" sz="1600" b="1" dirty="0">
                <a:solidFill>
                  <a:srgbClr val="0000FF"/>
                </a:solidFill>
                <a:latin typeface="Candara"/>
                <a:cs typeface="Candara"/>
              </a:rPr>
              <a:t>-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Candara"/>
                <a:cs typeface="Candara"/>
              </a:rPr>
              <a:t>passive 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Candara"/>
                <a:cs typeface="Candara"/>
              </a:rPr>
              <a:t>(</a:t>
            </a:r>
            <a:r>
              <a:rPr kumimoji="1" lang="en-US" altLang="ja-JP" sz="1400" dirty="0" err="1" smtClean="0">
                <a:solidFill>
                  <a:srgbClr val="0000FF"/>
                </a:solidFill>
                <a:latin typeface="Candara"/>
                <a:cs typeface="Candara"/>
              </a:rPr>
              <a:t>logΔMS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Candara"/>
                <a:cs typeface="Candara"/>
              </a:rPr>
              <a:t>&lt;-0.3)</a:t>
            </a:r>
            <a:endParaRPr kumimoji="1" lang="ja-JP" altLang="en-US" sz="1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50547" y="5300819"/>
            <a:ext cx="285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Candara"/>
                <a:cs typeface="Candara"/>
              </a:rPr>
              <a:t>▲</a:t>
            </a:r>
            <a:r>
              <a:rPr kumimoji="1" lang="en-US" altLang="ja-JP" dirty="0" smtClean="0">
                <a:solidFill>
                  <a:srgbClr val="008000"/>
                </a:solidFill>
                <a:latin typeface="Candara"/>
                <a:cs typeface="Candara"/>
              </a:rPr>
              <a:t>: </a:t>
            </a:r>
            <a:r>
              <a:rPr kumimoji="1" lang="en-US" altLang="ja-JP" sz="1600" b="1" dirty="0" smtClean="0">
                <a:solidFill>
                  <a:srgbClr val="008000"/>
                </a:solidFill>
                <a:latin typeface="Candara"/>
                <a:cs typeface="Candara"/>
              </a:rPr>
              <a:t>normal</a:t>
            </a:r>
            <a:r>
              <a:rPr kumimoji="1" lang="en-US" altLang="ja-JP" sz="1600" dirty="0" smtClean="0">
                <a:solidFill>
                  <a:srgbClr val="008000"/>
                </a:solidFill>
                <a:latin typeface="Candara"/>
                <a:cs typeface="Candara"/>
              </a:rPr>
              <a:t> (-0.3&lt;</a:t>
            </a:r>
            <a:r>
              <a:rPr kumimoji="1" lang="en-US" altLang="ja-JP" sz="1600" dirty="0" err="1" smtClean="0">
                <a:solidFill>
                  <a:srgbClr val="008000"/>
                </a:solidFill>
                <a:latin typeface="Candara"/>
                <a:cs typeface="Candara"/>
              </a:rPr>
              <a:t>logΔMS</a:t>
            </a:r>
            <a:r>
              <a:rPr kumimoji="1" lang="en-US" altLang="ja-JP" sz="1600" dirty="0">
                <a:solidFill>
                  <a:srgbClr val="008000"/>
                </a:solidFill>
                <a:latin typeface="Candara"/>
                <a:cs typeface="Candara"/>
              </a:rPr>
              <a:t>&lt;</a:t>
            </a:r>
            <a:r>
              <a:rPr kumimoji="1" lang="en-US" altLang="ja-JP" sz="1600" dirty="0" smtClean="0">
                <a:solidFill>
                  <a:srgbClr val="008000"/>
                </a:solidFill>
                <a:latin typeface="Candara"/>
                <a:cs typeface="Candara"/>
              </a:rPr>
              <a:t>0.3)</a:t>
            </a:r>
            <a:endParaRPr kumimoji="1" lang="ja-JP" altLang="en-US" sz="1600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48069" y="1546195"/>
            <a:ext cx="2457329" cy="94984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660066"/>
                </a:solidFill>
                <a:latin typeface="Candara"/>
                <a:cs typeface="Candara"/>
              </a:rPr>
              <a:t>SF galaxies in poor (in-falling) group: a large fraction of starbursts</a:t>
            </a:r>
            <a:endParaRPr kumimoji="1" lang="ja-JP" altLang="en-US" b="1" dirty="0">
              <a:solidFill>
                <a:srgbClr val="660066"/>
              </a:solidFill>
              <a:latin typeface="Candara"/>
              <a:cs typeface="Candara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412490" y="2272937"/>
            <a:ext cx="1889458" cy="1424773"/>
          </a:xfrm>
          <a:prstGeom prst="ellipse">
            <a:avLst/>
          </a:prstGeom>
          <a:noFill/>
          <a:ln w="38100" cmpd="sng">
            <a:solidFill>
              <a:srgbClr val="660066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8000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395047" y="2963425"/>
            <a:ext cx="1497111" cy="1424773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23" idx="3"/>
          </p:cNvCxnSpPr>
          <p:nvPr/>
        </p:nvCxnSpPr>
        <p:spPr>
          <a:xfrm flipH="1">
            <a:off x="3095623" y="4179545"/>
            <a:ext cx="518671" cy="745524"/>
          </a:xfrm>
          <a:prstGeom prst="line">
            <a:avLst/>
          </a:prstGeom>
          <a:ln w="38100" cmpd="sng">
            <a:solidFill>
              <a:srgbClr val="FF66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 flipV="1">
            <a:off x="3438196" y="2021120"/>
            <a:ext cx="2116607" cy="529013"/>
          </a:xfrm>
          <a:prstGeom prst="line">
            <a:avLst/>
          </a:prstGeom>
          <a:ln w="38100" cmpd="sng">
            <a:solidFill>
              <a:srgbClr val="66006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775616" y="4790534"/>
            <a:ext cx="2581228" cy="120545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66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6600"/>
                </a:solidFill>
                <a:latin typeface="Candara"/>
                <a:cs typeface="Candara"/>
              </a:rPr>
              <a:t>SF galaxies near the cluster core: a “mix” of </a:t>
            </a:r>
            <a:r>
              <a:rPr kumimoji="1" lang="en-US" altLang="ja-JP" b="1" dirty="0" err="1" smtClean="0">
                <a:solidFill>
                  <a:srgbClr val="FF6600"/>
                </a:solidFill>
                <a:latin typeface="Candara"/>
                <a:cs typeface="Candara"/>
              </a:rPr>
              <a:t>bursty</a:t>
            </a:r>
            <a:r>
              <a:rPr kumimoji="1" lang="en-US" altLang="ja-JP" b="1" dirty="0" smtClean="0">
                <a:solidFill>
                  <a:srgbClr val="FF6600"/>
                </a:solidFill>
                <a:latin typeface="Candara"/>
                <a:cs typeface="Candara"/>
              </a:rPr>
              <a:t>/normal/passive population</a:t>
            </a:r>
            <a:endParaRPr kumimoji="1" lang="ja-JP" altLang="en-US" b="1" dirty="0">
              <a:solidFill>
                <a:srgbClr val="FF66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453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45944" y="834782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5802244" y="6428669"/>
            <a:ext cx="3717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i="1" dirty="0"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1800" i="1" dirty="0" smtClean="0">
                <a:effectLst/>
                <a:latin typeface="Times" charset="0"/>
                <a:cs typeface="Times" charset="0"/>
              </a:rPr>
              <a:t>2014)</a:t>
            </a:r>
            <a:endParaRPr lang="en-US" altLang="ja-JP" sz="1800" i="1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7" name="テキスト ボックス 39"/>
          <p:cNvSpPr txBox="1">
            <a:spLocks noChangeArrowheads="1"/>
          </p:cNvSpPr>
          <p:nvPr/>
        </p:nvSpPr>
        <p:spPr bwMode="auto">
          <a:xfrm>
            <a:off x="76633" y="924144"/>
            <a:ext cx="91412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dirty="0" smtClean="0">
                <a:solidFill>
                  <a:srgbClr val="FFFFFF"/>
                </a:solidFill>
                <a:latin typeface="Candara"/>
                <a:cs typeface="Candara"/>
              </a:rPr>
              <a:t>“</a:t>
            </a:r>
            <a:r>
              <a:rPr lang="en-US" altLang="ja-JP" sz="2100" dirty="0" err="1" smtClean="0">
                <a:solidFill>
                  <a:srgbClr val="FFFFFF"/>
                </a:solidFill>
                <a:latin typeface="Candara"/>
                <a:cs typeface="Candara"/>
              </a:rPr>
              <a:t>Bursty</a:t>
            </a:r>
            <a:r>
              <a:rPr lang="en-US" altLang="ja-JP" sz="2100" dirty="0" smtClean="0">
                <a:solidFill>
                  <a:srgbClr val="FFFFFF"/>
                </a:solidFill>
                <a:latin typeface="Candara"/>
                <a:cs typeface="Candara"/>
              </a:rPr>
              <a:t> galaxies” are most preferentially located in poor group environment?</a:t>
            </a:r>
            <a:endParaRPr lang="en-US" altLang="ja-JP" sz="2100" dirty="0">
              <a:solidFill>
                <a:srgbClr val="FFFFFF"/>
              </a:solidFill>
              <a:effectLst/>
              <a:latin typeface="Candara"/>
              <a:cs typeface="Candar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53" y="1489024"/>
            <a:ext cx="7492552" cy="48411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5" y="1438958"/>
            <a:ext cx="7681725" cy="4945915"/>
          </a:xfrm>
          <a:prstGeom prst="rect">
            <a:avLst/>
          </a:prstGeom>
        </p:spPr>
      </p:pic>
      <p:sp>
        <p:nvSpPr>
          <p:cNvPr id="11" name="タイトル 2"/>
          <p:cNvSpPr>
            <a:spLocks noGrp="1"/>
          </p:cNvSpPr>
          <p:nvPr>
            <p:ph type="title"/>
          </p:nvPr>
        </p:nvSpPr>
        <p:spPr>
          <a:xfrm>
            <a:off x="98529" y="-196781"/>
            <a:ext cx="8889467" cy="914400"/>
          </a:xfrm>
        </p:spPr>
        <p:txBody>
          <a:bodyPr/>
          <a:lstStyle/>
          <a:p>
            <a:pPr algn="ctr"/>
            <a:r>
              <a:rPr lang="en-US" altLang="ja-JP" sz="3700" dirty="0"/>
              <a:t>E</a:t>
            </a:r>
            <a:r>
              <a:rPr lang="en-US" altLang="ja-JP" sz="3700" dirty="0" smtClean="0"/>
              <a:t>nvironment of on/off sequence galaxie</a:t>
            </a:r>
            <a:r>
              <a:rPr lang="en-US" altLang="ja-JP" sz="3700" dirty="0"/>
              <a:t>s</a:t>
            </a:r>
            <a:endParaRPr kumimoji="1" lang="ja-JP" altLang="en-US" sz="3700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6010245" y="1664203"/>
            <a:ext cx="1575949" cy="1081903"/>
          </a:xfrm>
          <a:prstGeom prst="straightConnector1">
            <a:avLst/>
          </a:prstGeom>
          <a:ln>
            <a:solidFill>
              <a:schemeClr val="bg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6032141" y="4070173"/>
            <a:ext cx="1575950" cy="1272799"/>
          </a:xfrm>
          <a:prstGeom prst="straightConnector1">
            <a:avLst/>
          </a:prstGeom>
          <a:ln>
            <a:solidFill>
              <a:schemeClr val="bg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 rot="835154">
            <a:off x="7193848" y="4326876"/>
            <a:ext cx="78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>
                <a:solidFill>
                  <a:schemeClr val="bg1"/>
                </a:solidFill>
              </a:rPr>
              <a:t>?</a:t>
            </a:r>
            <a:endParaRPr kumimoji="1" lang="ja-JP" alt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45944" y="1438958"/>
            <a:ext cx="416009" cy="49459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1247133" y="3473239"/>
            <a:ext cx="386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MS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からの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SFR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方向のオフセット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5944" y="-79413"/>
            <a:ext cx="8425374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Conclusions 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0401" y="1022071"/>
            <a:ext cx="89283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(1) With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MAHALO+HiZELS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2400" dirty="0" smtClean="0"/>
              <a:t>collaboration, we find that SF main sequence is independent of </a:t>
            </a:r>
            <a:r>
              <a:rPr kumimoji="1" lang="en-US" altLang="ja-JP" sz="2400" dirty="0"/>
              <a:t>environment at any time in the history of </a:t>
            </a:r>
            <a:r>
              <a:rPr kumimoji="1" lang="en-US" altLang="ja-JP" sz="2400" dirty="0" smtClean="0"/>
              <a:t>universe since z~2, suggesting rapid SF quenching.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0401" y="2764698"/>
            <a:ext cx="87764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(2) SF galaxies in z=2.2 proto-cluster environments tend to be more massive (and showing redder J-K </a:t>
            </a:r>
            <a:r>
              <a:rPr kumimoji="1" lang="en-US" altLang="ja-JP" sz="2400" dirty="0" err="1" smtClean="0"/>
              <a:t>colours</a:t>
            </a:r>
            <a:r>
              <a:rPr kumimoji="1" lang="en-US" altLang="ja-JP" sz="2400" dirty="0" smtClean="0"/>
              <a:t>) than the field counterparts at the same redshift. 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401" y="4577641"/>
            <a:ext cx="886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(3) SF galaxies “surviving” in high-density environments tend to be more highly obscured by dust, suggesting a different mode of SF activity in clusters/groups.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292" y="3985848"/>
            <a:ext cx="877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 M</a:t>
            </a:r>
            <a:r>
              <a:rPr kumimoji="1" lang="en-US" altLang="ja-JP" sz="1400" dirty="0" smtClean="0">
                <a:solidFill>
                  <a:srgbClr val="CCFFCC"/>
                </a:solidFill>
                <a:sym typeface="Wingdings"/>
              </a:rPr>
              <a:t>★</a:t>
            </a:r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 distribution “along” the MS does depend on environment.</a:t>
            </a:r>
            <a:endParaRPr kumimoji="1" lang="ja-JP" altLang="en-US" sz="2200" dirty="0">
              <a:solidFill>
                <a:srgbClr val="CCFFCC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1162" y="5895065"/>
            <a:ext cx="877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 </a:t>
            </a:r>
            <a:r>
              <a:rPr kumimoji="1" lang="en-US" altLang="ja-JP" sz="2200" dirty="0">
                <a:solidFill>
                  <a:srgbClr val="CCFFCC"/>
                </a:solidFill>
                <a:sym typeface="Wingdings"/>
              </a:rPr>
              <a:t>E</a:t>
            </a:r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nvironment may affect dust properties (SF geometry or mode).   </a:t>
            </a:r>
            <a:endParaRPr kumimoji="1" lang="ja-JP" altLang="en-US" sz="2200" dirty="0">
              <a:solidFill>
                <a:srgbClr val="CCFFCC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967" y="2222399"/>
            <a:ext cx="877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 Cluster vs. field difference is always small (~0.1-0.2 </a:t>
            </a:r>
            <a:r>
              <a:rPr kumimoji="1" lang="en-US" altLang="ja-JP" sz="2200" dirty="0" err="1" smtClean="0">
                <a:solidFill>
                  <a:srgbClr val="CCFFCC"/>
                </a:solidFill>
                <a:sym typeface="Wingdings"/>
              </a:rPr>
              <a:t>dex</a:t>
            </a:r>
            <a:r>
              <a:rPr kumimoji="1" lang="en-US" altLang="ja-JP" sz="2200" dirty="0" smtClean="0">
                <a:solidFill>
                  <a:srgbClr val="CCFFCC"/>
                </a:solidFill>
                <a:sym typeface="Wingdings"/>
              </a:rPr>
              <a:t> level)  </a:t>
            </a:r>
            <a:endParaRPr kumimoji="1" lang="ja-JP" altLang="en-US" sz="2200" dirty="0">
              <a:solidFill>
                <a:srgbClr val="CCFFCC"/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45944" y="911876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3609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5944" y="-79413"/>
            <a:ext cx="8425374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Future Prospect </a:t>
            </a:r>
            <a:endParaRPr kumimoji="1" lang="ja-JP" altLang="en-US" sz="4400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45944" y="911876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1" name="図 10" descr="HAE44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15786" r="3490" b="16236"/>
          <a:stretch/>
        </p:blipFill>
        <p:spPr>
          <a:xfrm>
            <a:off x="256993" y="1532810"/>
            <a:ext cx="4186770" cy="4371727"/>
          </a:xfrm>
          <a:prstGeom prst="rect">
            <a:avLst/>
          </a:prstGeom>
        </p:spPr>
      </p:pic>
      <p:pic>
        <p:nvPicPr>
          <p:cNvPr id="12" name="図 11" descr="SXDF_HAE_ACS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20272" b="11640"/>
          <a:stretch/>
        </p:blipFill>
        <p:spPr>
          <a:xfrm>
            <a:off x="4586101" y="1553620"/>
            <a:ext cx="4051191" cy="420652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75809" y="5156083"/>
            <a:ext cx="331714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Candara"/>
                <a:cs typeface="Candara"/>
              </a:rPr>
              <a:t>Proto-cluster HAE (z=2)</a:t>
            </a:r>
            <a:endParaRPr kumimoji="1" lang="ja-JP" altLang="en-US" sz="2400" b="1" dirty="0">
              <a:latin typeface="Candara"/>
              <a:cs typeface="Candar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76755" y="5166666"/>
            <a:ext cx="3317144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Candara"/>
                <a:cs typeface="Candara"/>
              </a:rPr>
              <a:t>General Field HAE (z=2)</a:t>
            </a:r>
            <a:endParaRPr kumimoji="1" lang="ja-JP" altLang="en-US" sz="2400" b="1" dirty="0">
              <a:latin typeface="Candara"/>
              <a:cs typeface="Candar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35622" y="5716815"/>
            <a:ext cx="25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Tadaki</a:t>
            </a:r>
            <a:r>
              <a:rPr kumimoji="1" lang="en-US" altLang="ja-JP" i="1" dirty="0" smtClean="0"/>
              <a:t> et al. (2013) </a:t>
            </a:r>
            <a:endParaRPr kumimoji="1" lang="ja-JP" altLang="en-US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7834" y="5711284"/>
            <a:ext cx="258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Koyama et al. (2013) </a:t>
            </a:r>
            <a:endParaRPr kumimoji="1" lang="ja-JP" altLang="en-US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6117" y="1702126"/>
            <a:ext cx="23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660066"/>
                </a:solidFill>
                <a:latin typeface="Candara"/>
                <a:cs typeface="Candara"/>
              </a:rPr>
              <a:t>r</a:t>
            </a:r>
            <a:r>
              <a:rPr kumimoji="1" lang="en-US" altLang="ja-JP" sz="2400" b="1" i="1" dirty="0" smtClean="0">
                <a:solidFill>
                  <a:srgbClr val="660066"/>
                </a:solidFill>
                <a:latin typeface="Candara"/>
                <a:cs typeface="Candara"/>
              </a:rPr>
              <a:t>est-UV (ACS)</a:t>
            </a:r>
            <a:endParaRPr kumimoji="1" lang="ja-JP" altLang="en-US" sz="2400" b="1" i="1" dirty="0">
              <a:solidFill>
                <a:srgbClr val="660066"/>
              </a:solidFill>
              <a:latin typeface="Candara"/>
              <a:cs typeface="Candar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94659" y="1724024"/>
            <a:ext cx="23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660066"/>
                </a:solidFill>
                <a:latin typeface="Candara"/>
                <a:cs typeface="Candara"/>
              </a:rPr>
              <a:t>r</a:t>
            </a:r>
            <a:r>
              <a:rPr kumimoji="1" lang="en-US" altLang="ja-JP" sz="2400" b="1" i="1" dirty="0" smtClean="0">
                <a:solidFill>
                  <a:srgbClr val="660066"/>
                </a:solidFill>
                <a:latin typeface="Candara"/>
                <a:cs typeface="Candara"/>
              </a:rPr>
              <a:t>est-UV (ACS)</a:t>
            </a:r>
            <a:endParaRPr kumimoji="1" lang="ja-JP" altLang="en-US" sz="2400" b="1" i="1" dirty="0">
              <a:solidFill>
                <a:srgbClr val="660066"/>
              </a:solidFill>
              <a:latin typeface="Candara"/>
              <a:cs typeface="Candar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052" y="890683"/>
            <a:ext cx="89283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400" b="1" i="1" dirty="0" smtClean="0">
                <a:solidFill>
                  <a:srgbClr val="FFFF00"/>
                </a:solidFill>
                <a:latin typeface="Candara"/>
                <a:cs typeface="Candara"/>
              </a:rPr>
              <a:t>Completely the same? Or anything different?</a:t>
            </a:r>
            <a:endParaRPr kumimoji="1" lang="ja-JP" altLang="en-US" sz="3400" b="1" i="1" dirty="0">
              <a:solidFill>
                <a:srgbClr val="FFFF00"/>
              </a:solidFill>
              <a:latin typeface="Candara"/>
              <a:cs typeface="Candar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896" y="6146862"/>
            <a:ext cx="908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rgbClr val="FFFF00"/>
                </a:solidFill>
                <a:latin typeface="Candara"/>
                <a:cs typeface="Candara"/>
              </a:rPr>
              <a:t>Our next step is to obtain “internal” properties of individual galaxies…</a:t>
            </a:r>
            <a:endParaRPr kumimoji="1" lang="ja-JP" altLang="en-US" sz="2400" i="1" dirty="0">
              <a:solidFill>
                <a:srgbClr val="FFFF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515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0" y="1115007"/>
            <a:ext cx="8032927" cy="51914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7306" y="6327768"/>
            <a:ext cx="8658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From NEWFIRM medium-band survey  (Whitaker et al. 2012)</a:t>
            </a:r>
            <a:endParaRPr kumimoji="1" lang="ja-JP" altLang="en-US" sz="2000" dirty="0"/>
          </a:p>
        </p:txBody>
      </p:sp>
      <p:sp>
        <p:nvSpPr>
          <p:cNvPr id="6" name="タイトル 2"/>
          <p:cNvSpPr txBox="1">
            <a:spLocks/>
          </p:cNvSpPr>
          <p:nvPr/>
        </p:nvSpPr>
        <p:spPr>
          <a:xfrm>
            <a:off x="756591" y="-91868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4400" dirty="0" smtClean="0">
                <a:effectLst/>
              </a:rPr>
              <a:t>SF main sequence out to z&gt;2</a:t>
            </a:r>
            <a:endParaRPr lang="ja-JP" altLang="en-US" sz="4400" dirty="0">
              <a:effectLst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95288" y="93179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60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8169" y="-114095"/>
            <a:ext cx="8961505" cy="914400"/>
          </a:xfrm>
        </p:spPr>
        <p:txBody>
          <a:bodyPr/>
          <a:lstStyle/>
          <a:p>
            <a:pPr algn="ctr"/>
            <a:r>
              <a:rPr lang="en-US" altLang="ja-JP" sz="4000" dirty="0" smtClean="0">
                <a:effectLst/>
              </a:rPr>
              <a:t>Main sequence vs. environment (</a:t>
            </a:r>
            <a:r>
              <a:rPr lang="en-US" altLang="ja-JP" sz="4000" i="1" dirty="0" smtClean="0">
                <a:effectLst/>
              </a:rPr>
              <a:t>z=0</a:t>
            </a:r>
            <a:r>
              <a:rPr lang="en-US" altLang="ja-JP" sz="4000" dirty="0" smtClean="0">
                <a:effectLst/>
              </a:rPr>
              <a:t>)</a:t>
            </a:r>
            <a:endParaRPr kumimoji="1" lang="ja-JP" altLang="en-US" sz="4000" dirty="0">
              <a:effectLst/>
            </a:endParaRPr>
          </a:p>
        </p:txBody>
      </p:sp>
      <p:sp>
        <p:nvSpPr>
          <p:cNvPr id="4" name="テキスト ボックス 39"/>
          <p:cNvSpPr txBox="1">
            <a:spLocks noChangeArrowheads="1"/>
          </p:cNvSpPr>
          <p:nvPr/>
        </p:nvSpPr>
        <p:spPr bwMode="auto">
          <a:xfrm>
            <a:off x="2540160" y="6172174"/>
            <a:ext cx="6985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100" i="1" dirty="0">
                <a:effectLst/>
                <a:latin typeface="Times" charset="0"/>
                <a:cs typeface="Times" charset="0"/>
              </a:rPr>
              <a:t>Local star-forming galaxies from </a:t>
            </a:r>
            <a:r>
              <a:rPr lang="en-US" altLang="ja-JP" sz="2100" i="1" dirty="0" smtClean="0">
                <a:effectLst/>
                <a:latin typeface="Times" charset="0"/>
                <a:cs typeface="Times" charset="0"/>
              </a:rPr>
              <a:t>SDSS  </a:t>
            </a:r>
            <a:r>
              <a:rPr lang="en-US" altLang="ja-JP" sz="2100" i="1" dirty="0">
                <a:effectLst/>
                <a:latin typeface="Times" charset="0"/>
                <a:cs typeface="Times" charset="0"/>
              </a:rPr>
              <a:t>(</a:t>
            </a:r>
            <a:r>
              <a:rPr lang="en-US" altLang="ja-JP" sz="2100" i="1" dirty="0" err="1">
                <a:effectLst/>
                <a:latin typeface="Times" charset="0"/>
                <a:cs typeface="Times" charset="0"/>
              </a:rPr>
              <a:t>Peng</a:t>
            </a:r>
            <a:r>
              <a:rPr lang="en-US" altLang="ja-JP" sz="2100" i="1" dirty="0">
                <a:effectLst/>
                <a:latin typeface="Times" charset="0"/>
                <a:cs typeface="Times" charset="0"/>
              </a:rPr>
              <a:t> et al. 2010)</a:t>
            </a:r>
          </a:p>
        </p:txBody>
      </p:sp>
      <p:pic>
        <p:nvPicPr>
          <p:cNvPr id="5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3" y="1733182"/>
            <a:ext cx="8234346" cy="42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3039725" y="4574080"/>
            <a:ext cx="15806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 dirty="0">
                <a:solidFill>
                  <a:schemeClr val="bg1"/>
                </a:solidFill>
                <a:effectLst/>
                <a:latin typeface="+mj-lt"/>
                <a:cs typeface="Arial" charset="0"/>
              </a:rPr>
              <a:t>low-</a:t>
            </a:r>
            <a:r>
              <a:rPr lang="en-US" altLang="ja-JP" sz="2000" b="1" dirty="0" smtClean="0">
                <a:solidFill>
                  <a:schemeClr val="bg1"/>
                </a:solidFill>
                <a:effectLst/>
                <a:latin typeface="+mj-lt"/>
                <a:cs typeface="Arial" charset="0"/>
              </a:rPr>
              <a:t>density</a:t>
            </a:r>
          </a:p>
          <a:p>
            <a:pPr algn="ctr" eaLnBrk="1" hangingPunct="1"/>
            <a:r>
              <a:rPr lang="en-US" altLang="ja-JP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(z=0)</a:t>
            </a:r>
            <a:endParaRPr lang="en-US" altLang="ja-JP" b="1" i="1" dirty="0">
              <a:solidFill>
                <a:schemeClr val="bg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8" name="テキスト ボックス 39"/>
          <p:cNvSpPr txBox="1">
            <a:spLocks noChangeArrowheads="1"/>
          </p:cNvSpPr>
          <p:nvPr/>
        </p:nvSpPr>
        <p:spPr bwMode="auto">
          <a:xfrm>
            <a:off x="4275946" y="5531996"/>
            <a:ext cx="114452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300" b="1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log 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M</a:t>
            </a:r>
            <a:r>
              <a:rPr lang="en-US" altLang="ja-JP" sz="16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★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 </a:t>
            </a:r>
            <a:endParaRPr lang="en-US" altLang="ja-JP" sz="2300" b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6184" y="1055244"/>
            <a:ext cx="9068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600" dirty="0" smtClean="0">
                <a:solidFill>
                  <a:srgbClr val="FFFF00"/>
                </a:solidFill>
              </a:rPr>
              <a:t>SF main sequence is “independent” of environment at z=0</a:t>
            </a:r>
          </a:p>
        </p:txBody>
      </p:sp>
      <p:sp>
        <p:nvSpPr>
          <p:cNvPr id="10" name="テキスト ボックス 39"/>
          <p:cNvSpPr txBox="1">
            <a:spLocks noChangeArrowheads="1"/>
          </p:cNvSpPr>
          <p:nvPr/>
        </p:nvSpPr>
        <p:spPr bwMode="auto">
          <a:xfrm>
            <a:off x="6652814" y="4577406"/>
            <a:ext cx="1680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high</a:t>
            </a:r>
            <a:r>
              <a:rPr lang="en-US" altLang="ja-JP" sz="2000" b="1" dirty="0" smtClean="0">
                <a:solidFill>
                  <a:schemeClr val="bg1"/>
                </a:solidFill>
                <a:effectLst/>
                <a:latin typeface="+mj-lt"/>
                <a:cs typeface="Arial" charset="0"/>
              </a:rPr>
              <a:t>-density</a:t>
            </a:r>
          </a:p>
          <a:p>
            <a:pPr algn="ctr" eaLnBrk="1" hangingPunct="1"/>
            <a:r>
              <a:rPr lang="en-US" altLang="ja-JP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(z=0)</a:t>
            </a:r>
            <a:endParaRPr lang="en-US" altLang="ja-JP" b="1" i="1" dirty="0">
              <a:solidFill>
                <a:schemeClr val="bg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350574" y="961743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73533" y="3050638"/>
            <a:ext cx="333597" cy="12582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39"/>
          <p:cNvSpPr txBox="1">
            <a:spLocks noChangeArrowheads="1"/>
          </p:cNvSpPr>
          <p:nvPr/>
        </p:nvSpPr>
        <p:spPr bwMode="auto">
          <a:xfrm rot="16200000">
            <a:off x="-657394" y="3396799"/>
            <a:ext cx="256275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log SFR [M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/</a:t>
            </a:r>
            <a:r>
              <a:rPr lang="en-US" altLang="ja-JP" sz="2300" b="1" dirty="0" err="1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yr</a:t>
            </a:r>
            <a:r>
              <a:rPr lang="en-US" altLang="ja-JP" sz="2300" b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]</a:t>
            </a:r>
            <a:endParaRPr lang="en-US" altLang="ja-JP" sz="2300" b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Rot="1" noChangeArrowheads="1"/>
          </p:cNvSpPr>
          <p:nvPr/>
        </p:nvSpPr>
        <p:spPr bwMode="auto">
          <a:xfrm>
            <a:off x="93811" y="-45934"/>
            <a:ext cx="899647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4000" dirty="0" smtClean="0">
                <a:solidFill>
                  <a:srgbClr val="FFFFFF"/>
                </a:solidFill>
                <a:latin typeface="+mj-lt"/>
                <a:ea typeface="HGP創英角ﾎﾟｯﾌﾟ体" charset="0"/>
                <a:cs typeface="Garamond"/>
              </a:rPr>
              <a:t>Galaxy evolution &amp; environment  </a:t>
            </a:r>
            <a:r>
              <a:rPr kumimoji="1" lang="en-US" altLang="ja-JP" sz="4000" dirty="0" smtClean="0">
                <a:solidFill>
                  <a:srgbClr val="FFFFFF"/>
                </a:solidFill>
                <a:effectLst/>
                <a:latin typeface="+mj-lt"/>
                <a:ea typeface="HGP創英角ﾎﾟｯﾌﾟ体" charset="0"/>
                <a:cs typeface="Garamond"/>
              </a:rPr>
              <a:t>     </a:t>
            </a:r>
            <a:r>
              <a:rPr kumimoji="1" lang="en-US" altLang="ja-JP" sz="4000" dirty="0" smtClean="0">
                <a:solidFill>
                  <a:srgbClr val="FFFFFF"/>
                </a:solidFill>
                <a:effectLst/>
                <a:latin typeface="+mj-lt"/>
                <a:ea typeface="メイリオ" charset="0"/>
                <a:cs typeface="Garamond"/>
              </a:rPr>
              <a:t> </a:t>
            </a:r>
            <a:endParaRPr kumimoji="1" lang="en-US" altLang="ja-JP" sz="4000" dirty="0">
              <a:solidFill>
                <a:srgbClr val="FFFFFF"/>
              </a:solidFill>
              <a:effectLst/>
              <a:latin typeface="+mj-lt"/>
              <a:ea typeface="メイリオ" charset="0"/>
              <a:cs typeface="Garamond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47412" y="1057613"/>
            <a:ext cx="8891226" cy="5303820"/>
            <a:chOff x="127338" y="844383"/>
            <a:chExt cx="9035450" cy="5399087"/>
          </a:xfrm>
        </p:grpSpPr>
        <p:pic>
          <p:nvPicPr>
            <p:cNvPr id="5" name="Picture 3" descr="morphden_local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6" r="-1266" b="14598"/>
            <a:stretch>
              <a:fillRect/>
            </a:stretch>
          </p:blipFill>
          <p:spPr>
            <a:xfrm>
              <a:off x="470238" y="844383"/>
              <a:ext cx="8297863" cy="5399087"/>
            </a:xfrm>
            <a:prstGeom prst="rect">
              <a:avLst/>
            </a:prstGeom>
          </p:spPr>
        </p:pic>
        <p:pic>
          <p:nvPicPr>
            <p:cNvPr id="6" name="Picture 4" descr="M87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6" t="15833" r="10603" b="15483"/>
            <a:stretch>
              <a:fillRect/>
            </a:stretch>
          </p:blipFill>
          <p:spPr bwMode="auto">
            <a:xfrm>
              <a:off x="6607513" y="3458995"/>
              <a:ext cx="9842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M31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638" y="2500145"/>
              <a:ext cx="95567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6320176" y="2492208"/>
              <a:ext cx="1008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3200" b="1" dirty="0">
                  <a:solidFill>
                    <a:srgbClr val="FF0000"/>
                  </a:solidFill>
                  <a:effectLst/>
                  <a:latin typeface="Comic Sans MS" charset="0"/>
                  <a:ea typeface="HGP創英角ﾎﾟｯﾌﾟ体" charset="0"/>
                  <a:cs typeface="HGP創英角ﾎﾟｯﾌﾟ体" charset="0"/>
                </a:rPr>
                <a:t>E</a:t>
              </a:r>
              <a:endParaRPr kumimoji="0" lang="ja-JP" altLang="en-US" sz="3200" b="1" dirty="0">
                <a:solidFill>
                  <a:srgbClr val="FF0000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735851" y="2809708"/>
              <a:ext cx="738187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3000" b="1">
                  <a:solidFill>
                    <a:srgbClr val="008000"/>
                  </a:solidFill>
                  <a:effectLst/>
                  <a:latin typeface="Comic Sans MS" charset="0"/>
                </a:rPr>
                <a:t>S0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791163" y="2254083"/>
              <a:ext cx="12319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600" b="1">
                  <a:solidFill>
                    <a:srgbClr val="000066"/>
                  </a:solidFill>
                  <a:effectLst/>
                  <a:latin typeface="Comic Sans MS" charset="0"/>
                  <a:ea typeface="HGP創英角ﾎﾟｯﾌﾟ体" charset="0"/>
                  <a:cs typeface="HGP創英角ﾎﾟｯﾌﾟ体" charset="0"/>
                </a:rPr>
                <a:t>Spiral</a:t>
              </a:r>
              <a:endParaRPr kumimoji="0" lang="ja-JP" altLang="en-US" sz="2600" b="1">
                <a:solidFill>
                  <a:srgbClr val="000066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463051" y="5811670"/>
              <a:ext cx="2160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メイリオ"/>
                  <a:ea typeface="メイリオ"/>
                  <a:cs typeface="メイリオ"/>
                </a:rPr>
                <a:t>High-density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062376" y="1444458"/>
              <a:ext cx="45370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b="1" i="1" dirty="0" smtClean="0">
                  <a:solidFill>
                    <a:srgbClr val="0000FF"/>
                  </a:solidFill>
                  <a:effectLst/>
                  <a:latin typeface="Times New Roman" charset="0"/>
                </a:rPr>
                <a:t>“</a:t>
              </a:r>
              <a:r>
                <a:rPr lang="en-US" altLang="ja-JP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 </a:t>
              </a:r>
              <a:r>
                <a:rPr lang="en-US" altLang="ja-JP" b="1" dirty="0" smtClean="0">
                  <a:solidFill>
                    <a:srgbClr val="0000FF"/>
                  </a:solidFill>
                  <a:effectLst/>
                  <a:latin typeface="Comic Sans MS" charset="0"/>
                </a:rPr>
                <a:t>Morphology–Density Relation</a:t>
              </a:r>
              <a:r>
                <a:rPr lang="ja-JP" altLang="en-US" b="1" dirty="0" smtClean="0">
                  <a:solidFill>
                    <a:srgbClr val="0000FF"/>
                  </a:solidFill>
                  <a:effectLst/>
                  <a:latin typeface="Comic Sans MS" charset="0"/>
                </a:rPr>
                <a:t>”</a:t>
              </a:r>
              <a:endParaRPr lang="en-US" altLang="ja-JP" b="1" i="1" dirty="0" smtClean="0">
                <a:solidFill>
                  <a:srgbClr val="0000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flipV="1">
              <a:off x="6888541" y="2042945"/>
              <a:ext cx="2160587" cy="1223963"/>
            </a:xfrm>
            <a:prstGeom prst="cloudCallout">
              <a:avLst>
                <a:gd name="adj1" fmla="val -59042"/>
                <a:gd name="adj2" fmla="val -5308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メイリオ" charset="0"/>
                <a:cs typeface="メイリオ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010257" y="2245631"/>
              <a:ext cx="2152531" cy="72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dirty="0">
                  <a:solidFill>
                    <a:srgbClr val="FF0000"/>
                  </a:solidFill>
                  <a:effectLst/>
                  <a:latin typeface="Comic Sans MS" charset="0"/>
                </a:rPr>
                <a:t>red, old,      low SF activity</a:t>
              </a: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flipV="1">
              <a:off x="127338" y="3932070"/>
              <a:ext cx="2376488" cy="1152525"/>
            </a:xfrm>
            <a:prstGeom prst="cloudCallout">
              <a:avLst>
                <a:gd name="adj1" fmla="val 43583"/>
                <a:gd name="adj2" fmla="val 52583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メイリオ" charset="0"/>
                <a:cs typeface="メイリオ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71801" y="4122570"/>
              <a:ext cx="23034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dirty="0">
                  <a:solidFill>
                    <a:srgbClr val="0000FF"/>
                  </a:solidFill>
                  <a:effectLst/>
                  <a:latin typeface="Comic Sans MS" charset="0"/>
                </a:rPr>
                <a:t>blue, young,  high SF activity  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894101" y="5791033"/>
              <a:ext cx="2184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メイリオ"/>
                  <a:ea typeface="メイリオ"/>
                  <a:cs typeface="メイリオ"/>
                </a:rPr>
                <a:t>Low-density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537803" y="6369224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Dressler 1980)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83418" y="90805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2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84" y="1082744"/>
            <a:ext cx="4631608" cy="237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268449" y="3799392"/>
            <a:ext cx="4047366" cy="261208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863034" y="3830360"/>
            <a:ext cx="4047366" cy="261208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20050078">
            <a:off x="1001515" y="4542747"/>
            <a:ext cx="433647" cy="247786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 rot="3666972">
            <a:off x="2323430" y="4219249"/>
            <a:ext cx="549821" cy="26939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 rot="777479">
            <a:off x="2271387" y="5764009"/>
            <a:ext cx="448436" cy="288207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 rot="6159185">
            <a:off x="3229514" y="5184339"/>
            <a:ext cx="549821" cy="26939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18285447">
            <a:off x="6944648" y="5544880"/>
            <a:ext cx="461467" cy="29279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1079583">
            <a:off x="7356799" y="4783161"/>
            <a:ext cx="381061" cy="2244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16538317">
            <a:off x="5923166" y="5300878"/>
            <a:ext cx="461467" cy="29279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1572902" y="3998884"/>
            <a:ext cx="6796737" cy="2265032"/>
            <a:chOff x="1572902" y="3998884"/>
            <a:chExt cx="6796737" cy="2265032"/>
          </a:xfrm>
        </p:grpSpPr>
        <p:sp>
          <p:nvSpPr>
            <p:cNvPr id="13" name="円/楕円 12"/>
            <p:cNvSpPr/>
            <p:nvPr/>
          </p:nvSpPr>
          <p:spPr>
            <a:xfrm rot="18285447">
              <a:off x="1488567" y="5300878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 rot="18285447">
              <a:off x="5890202" y="4754824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12791327">
              <a:off x="6577806" y="5191554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 rot="20007282">
              <a:off x="6171887" y="4163931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18285447">
              <a:off x="6304572" y="5761815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8285447">
              <a:off x="7402251" y="5215760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 rot="20849063">
              <a:off x="7145275" y="4353675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 rot="18285447">
              <a:off x="6672611" y="4646793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19865730">
              <a:off x="5252339" y="5033859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 rot="1630742">
              <a:off x="7908172" y="4975042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12742821">
              <a:off x="5502985" y="5593875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 rot="20257327">
              <a:off x="5525918" y="4481797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1618414">
              <a:off x="7853175" y="4469886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 rot="20749630">
              <a:off x="7687329" y="5619469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235811">
              <a:off x="6856036" y="3998884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 rot="1618414">
              <a:off x="7123076" y="5971118"/>
              <a:ext cx="461467" cy="2927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9"/>
          <p:cNvSpPr txBox="1">
            <a:spLocks noChangeArrowheads="1"/>
          </p:cNvSpPr>
          <p:nvPr/>
        </p:nvSpPr>
        <p:spPr bwMode="auto">
          <a:xfrm>
            <a:off x="3573412" y="2437570"/>
            <a:ext cx="1147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 dirty="0">
                <a:solidFill>
                  <a:schemeClr val="bg1"/>
                </a:solidFill>
                <a:latin typeface="+mj-lt"/>
                <a:cs typeface="Arial" charset="0"/>
              </a:rPr>
              <a:t>l</a:t>
            </a:r>
            <a:r>
              <a:rPr lang="en-US" altLang="ja-JP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ow density</a:t>
            </a:r>
          </a:p>
        </p:txBody>
      </p:sp>
      <p:sp>
        <p:nvSpPr>
          <p:cNvPr id="57" name="テキスト ボックス 39"/>
          <p:cNvSpPr txBox="1">
            <a:spLocks noChangeArrowheads="1"/>
          </p:cNvSpPr>
          <p:nvPr/>
        </p:nvSpPr>
        <p:spPr bwMode="auto">
          <a:xfrm>
            <a:off x="329052" y="3321930"/>
            <a:ext cx="111643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u="sng" dirty="0" smtClean="0">
                <a:latin typeface="Times" charset="0"/>
                <a:cs typeface="Times" charset="0"/>
              </a:rPr>
              <a:t>Field</a:t>
            </a:r>
            <a:endParaRPr lang="en-US" altLang="ja-JP" sz="3200" u="sng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58" name="テキスト ボックス 39"/>
          <p:cNvSpPr txBox="1">
            <a:spLocks noChangeArrowheads="1"/>
          </p:cNvSpPr>
          <p:nvPr/>
        </p:nvSpPr>
        <p:spPr bwMode="auto">
          <a:xfrm>
            <a:off x="7664601" y="3352178"/>
            <a:ext cx="153644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3200" u="sng" dirty="0" smtClean="0">
                <a:latin typeface="Times" charset="0"/>
                <a:cs typeface="Times" charset="0"/>
              </a:rPr>
              <a:t>Cluster</a:t>
            </a:r>
            <a:endParaRPr lang="en-US" altLang="ja-JP" sz="3200" u="sng" dirty="0">
              <a:effectLst/>
              <a:latin typeface="Times" charset="0"/>
              <a:cs typeface="Times" charset="0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 flipV="1">
            <a:off x="383418" y="90147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7" name="テキスト ボックス 39"/>
          <p:cNvSpPr txBox="1">
            <a:spLocks noChangeArrowheads="1"/>
          </p:cNvSpPr>
          <p:nvPr/>
        </p:nvSpPr>
        <p:spPr bwMode="auto">
          <a:xfrm>
            <a:off x="5604200" y="2411775"/>
            <a:ext cx="1147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high density</a:t>
            </a: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1393863" y="1641584"/>
            <a:ext cx="5987302" cy="4122675"/>
            <a:chOff x="1393863" y="1641584"/>
            <a:chExt cx="5987302" cy="4122675"/>
          </a:xfrm>
        </p:grpSpPr>
        <p:cxnSp>
          <p:nvCxnSpPr>
            <p:cNvPr id="39" name="直線矢印コネクタ 38"/>
            <p:cNvCxnSpPr/>
            <p:nvPr/>
          </p:nvCxnSpPr>
          <p:spPr>
            <a:xfrm flipV="1">
              <a:off x="1393863" y="2780956"/>
              <a:ext cx="1569387" cy="1679693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V="1">
              <a:off x="2746427" y="1899694"/>
              <a:ext cx="1249314" cy="2176555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flipV="1">
              <a:off x="3613720" y="2178454"/>
              <a:ext cx="0" cy="2842843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V="1">
              <a:off x="2615299" y="2426240"/>
              <a:ext cx="812572" cy="3338019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6086811" y="1641584"/>
              <a:ext cx="196675" cy="3561692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 flipH="1" flipV="1">
              <a:off x="5869116" y="1982290"/>
              <a:ext cx="1212656" cy="3473095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flipH="1" flipV="1">
              <a:off x="5317330" y="2426242"/>
              <a:ext cx="2063835" cy="2266754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タイトル 2"/>
          <p:cNvSpPr txBox="1">
            <a:spLocks/>
          </p:cNvSpPr>
          <p:nvPr/>
        </p:nvSpPr>
        <p:spPr>
          <a:xfrm>
            <a:off x="132619" y="-83090"/>
            <a:ext cx="896150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4400" dirty="0" smtClean="0">
                <a:effectLst/>
              </a:rPr>
              <a:t>No </a:t>
            </a:r>
            <a:r>
              <a:rPr lang="en-US" altLang="ja-JP" sz="4400" dirty="0">
                <a:effectLst/>
              </a:rPr>
              <a:t>e</a:t>
            </a:r>
            <a:r>
              <a:rPr lang="en-US" altLang="ja-JP" sz="4400" dirty="0" smtClean="0">
                <a:effectLst/>
              </a:rPr>
              <a:t>nvironmental impacts ?</a:t>
            </a:r>
            <a:endParaRPr lang="ja-JP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39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9910" y="2679719"/>
            <a:ext cx="9034089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Q: How about in distant universe?</a:t>
            </a:r>
            <a:endParaRPr kumimoji="1" lang="ja-JP" altLang="en-US" sz="4400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826764" y="743684"/>
            <a:ext cx="7378700" cy="5499100"/>
            <a:chOff x="876300" y="673100"/>
            <a:chExt cx="7378700" cy="54991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300" y="673100"/>
              <a:ext cx="7378700" cy="5499100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624416" y="5126983"/>
              <a:ext cx="3475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chemeClr val="bg1"/>
                  </a:solidFill>
                </a:rPr>
                <a:t>Hopkins &amp; </a:t>
              </a:r>
              <a:r>
                <a:rPr kumimoji="1" lang="en-US" altLang="ja-JP" sz="2000" b="1" i="1" dirty="0" err="1" smtClean="0">
                  <a:solidFill>
                    <a:schemeClr val="bg1"/>
                  </a:solidFill>
                </a:rPr>
                <a:t>Beacom</a:t>
              </a:r>
              <a:r>
                <a:rPr kumimoji="1" lang="en-US" altLang="ja-JP" sz="2000" b="1" i="1" dirty="0" smtClean="0">
                  <a:solidFill>
                    <a:schemeClr val="bg1"/>
                  </a:solidFill>
                </a:rPr>
                <a:t> (2006)</a:t>
              </a:r>
              <a:endParaRPr kumimoji="1" lang="ja-JP" altLang="en-US" sz="20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1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35788" y="51620"/>
            <a:ext cx="8425374" cy="914400"/>
          </a:xfrm>
        </p:spPr>
        <p:txBody>
          <a:bodyPr/>
          <a:lstStyle/>
          <a:p>
            <a:pPr algn="ctr"/>
            <a:r>
              <a:rPr lang="en-US" altLang="ja-JP" sz="4400" dirty="0" smtClean="0"/>
              <a:t>Two big challenges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4244" y="2881657"/>
            <a:ext cx="859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(</a:t>
            </a:r>
            <a:r>
              <a:rPr kumimoji="1" lang="en-US" altLang="ja-JP" sz="2800" dirty="0"/>
              <a:t>2</a:t>
            </a:r>
            <a:r>
              <a:rPr kumimoji="1" lang="en-US" altLang="ja-JP" sz="2800" dirty="0" smtClean="0"/>
              <a:t>)  Large uniform sample of SF galaxies required. 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6882" y="1403423"/>
            <a:ext cx="859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(</a:t>
            </a:r>
            <a:r>
              <a:rPr kumimoji="1" lang="en-US" altLang="ja-JP" sz="2800" dirty="0"/>
              <a:t>1</a:t>
            </a:r>
            <a:r>
              <a:rPr kumimoji="1" lang="en-US" altLang="ja-JP" sz="2800" dirty="0" smtClean="0"/>
              <a:t>)  Distant clusters (z&gt;&gt;1) are very rare.  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192" y="3611289"/>
            <a:ext cx="859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  <a:sym typeface="Wingdings"/>
              </a:rPr>
              <a:t> NB emission-line survey is an ideal solution.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2857" y="2076364"/>
            <a:ext cx="859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  <a:sym typeface="Wingdings"/>
              </a:rPr>
              <a:t> </a:t>
            </a:r>
            <a:r>
              <a:rPr kumimoji="1" lang="en-US" altLang="ja-JP" sz="2800" dirty="0">
                <a:solidFill>
                  <a:srgbClr val="FFFF00"/>
                </a:solidFill>
                <a:sym typeface="Wingdings"/>
              </a:rPr>
              <a:t>K</a:t>
            </a:r>
            <a:r>
              <a:rPr kumimoji="1" lang="en-US" altLang="ja-JP" sz="2800" dirty="0" smtClean="0">
                <a:solidFill>
                  <a:srgbClr val="FFFF00"/>
                </a:solidFill>
                <a:sym typeface="Wingdings"/>
              </a:rPr>
              <a:t>nown (proto-)clusters are now increasing.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83418" y="1174486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0" name="図形グループ 29"/>
          <p:cNvGrpSpPr/>
          <p:nvPr/>
        </p:nvGrpSpPr>
        <p:grpSpPr>
          <a:xfrm>
            <a:off x="591421" y="4462975"/>
            <a:ext cx="2944987" cy="2139099"/>
            <a:chOff x="591421" y="4462975"/>
            <a:chExt cx="2944987" cy="2139099"/>
          </a:xfrm>
        </p:grpSpPr>
        <p:pic>
          <p:nvPicPr>
            <p:cNvPr id="8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21" y="4462975"/>
              <a:ext cx="2944987" cy="213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1094760" y="4729845"/>
              <a:ext cx="547381" cy="3941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058150" y="4936107"/>
              <a:ext cx="547381" cy="3941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014358" y="5072177"/>
            <a:ext cx="65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NB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04237" y="4921632"/>
            <a:ext cx="65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B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B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3" name="図 12" descr="emitter_example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5" b="7771"/>
          <a:stretch/>
        </p:blipFill>
        <p:spPr>
          <a:xfrm>
            <a:off x="3623661" y="4484794"/>
            <a:ext cx="2335633" cy="2099209"/>
          </a:xfrm>
          <a:prstGeom prst="rect">
            <a:avLst/>
          </a:prstGeom>
        </p:spPr>
      </p:pic>
      <p:pic>
        <p:nvPicPr>
          <p:cNvPr id="14" name="図 13" descr="emitter_example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4" b="7771"/>
          <a:stretch/>
        </p:blipFill>
        <p:spPr>
          <a:xfrm>
            <a:off x="6060305" y="4484795"/>
            <a:ext cx="2336587" cy="209920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718079" y="4464653"/>
            <a:ext cx="85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NB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46229" y="4473924"/>
            <a:ext cx="65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</a:rPr>
              <a:t>B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B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8096211" y="5441509"/>
            <a:ext cx="0" cy="33941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562286" y="5932437"/>
            <a:ext cx="35537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000582" y="5023697"/>
            <a:ext cx="0" cy="33941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466657" y="5514625"/>
            <a:ext cx="35537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664974" y="5424203"/>
            <a:ext cx="0" cy="33941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131049" y="5915131"/>
            <a:ext cx="35537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569345" y="5006391"/>
            <a:ext cx="0" cy="33941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035420" y="5497319"/>
            <a:ext cx="35537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1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39"/>
          <p:cNvSpPr txBox="1">
            <a:spLocks noChangeArrowheads="1"/>
          </p:cNvSpPr>
          <p:nvPr/>
        </p:nvSpPr>
        <p:spPr bwMode="auto">
          <a:xfrm>
            <a:off x="323850" y="52369"/>
            <a:ext cx="9504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4400" b="1" dirty="0">
                <a:solidFill>
                  <a:srgbClr val="00FF00"/>
                </a:solidFill>
                <a:effectLst/>
                <a:latin typeface="Apple Chancery" charset="0"/>
                <a:cs typeface="Apple Chancery" charset="0"/>
              </a:rPr>
              <a:t>M</a:t>
            </a:r>
            <a:r>
              <a:rPr kumimoji="0" lang="en-US" altLang="ja-JP" sz="4400" b="1" dirty="0">
                <a:solidFill>
                  <a:srgbClr val="FF66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400" b="1" dirty="0">
                <a:solidFill>
                  <a:srgbClr val="FFFF00"/>
                </a:solidFill>
                <a:effectLst/>
                <a:latin typeface="Apple Chancery" charset="0"/>
                <a:cs typeface="Apple Chancery" charset="0"/>
              </a:rPr>
              <a:t>H</a:t>
            </a:r>
            <a:r>
              <a:rPr kumimoji="0" lang="en-US" altLang="ja-JP" sz="4400" b="1" dirty="0">
                <a:solidFill>
                  <a:srgbClr val="00FF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400" b="1" dirty="0">
                <a:solidFill>
                  <a:srgbClr val="FF3399"/>
                </a:solidFill>
                <a:effectLst/>
                <a:latin typeface="Apple Chancery" charset="0"/>
                <a:cs typeface="Apple Chancery" charset="0"/>
              </a:rPr>
              <a:t>L</a:t>
            </a:r>
            <a:r>
              <a:rPr kumimoji="0" lang="en-US" altLang="ja-JP" sz="4400" b="1" dirty="0">
                <a:solidFill>
                  <a:srgbClr val="CC99FF"/>
                </a:solidFill>
                <a:effectLst/>
                <a:latin typeface="Apple Chancery" charset="0"/>
                <a:cs typeface="Apple Chancery" charset="0"/>
              </a:rPr>
              <a:t>O</a:t>
            </a:r>
            <a:r>
              <a:rPr kumimoji="0" lang="en-US" altLang="ja-JP" sz="4400" b="1" dirty="0">
                <a:effectLst/>
                <a:latin typeface="Apple Chancery" charset="0"/>
                <a:cs typeface="Apple Chancery" charset="0"/>
              </a:rPr>
              <a:t>-Subaru project</a:t>
            </a:r>
            <a:endParaRPr kumimoji="0" lang="ja-JP" altLang="en-US" sz="4400" b="1" dirty="0">
              <a:effectLst/>
              <a:latin typeface="Apple Chancery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3316" name="テキスト ボックス 5"/>
          <p:cNvSpPr txBox="1">
            <a:spLocks noChangeArrowheads="1"/>
          </p:cNvSpPr>
          <p:nvPr/>
        </p:nvSpPr>
        <p:spPr bwMode="auto">
          <a:xfrm>
            <a:off x="416424" y="1756017"/>
            <a:ext cx="878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Narrow-band H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/[OII] emission-line </a:t>
            </a:r>
            <a:r>
              <a:rPr lang="en-US" altLang="ja-JP" i="1" dirty="0" smtClean="0">
                <a:solidFill>
                  <a:srgbClr val="DDDDDD"/>
                </a:solidFill>
                <a:effectLst/>
                <a:latin typeface="Times"/>
                <a:cs typeface="Times"/>
              </a:rPr>
              <a:t>survey 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for 0.4&lt;z&lt;2.5</a:t>
            </a:r>
          </a:p>
        </p:txBody>
      </p:sp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308989" y="1270824"/>
            <a:ext cx="849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2800" b="1" i="1" dirty="0" err="1">
                <a:solidFill>
                  <a:srgbClr val="00FF00"/>
                </a:solidFill>
                <a:effectLst/>
                <a:latin typeface="Times"/>
                <a:cs typeface="Times"/>
              </a:rPr>
              <a:t>M</a:t>
            </a:r>
            <a:r>
              <a:rPr kumimoji="0" lang="en-US" altLang="ja-JP" sz="2800" b="1" i="1" dirty="0" err="1">
                <a:solidFill>
                  <a:srgbClr val="FF66CC"/>
                </a:solidFill>
                <a:effectLst/>
                <a:latin typeface="Times"/>
                <a:cs typeface="Times"/>
              </a:rPr>
              <a:t>A</a:t>
            </a:r>
            <a:r>
              <a:rPr kumimoji="0" lang="en-US" altLang="ja-JP" sz="2800" i="1" dirty="0" err="1">
                <a:solidFill>
                  <a:srgbClr val="FFFFFF"/>
                </a:solidFill>
                <a:effectLst/>
                <a:latin typeface="Times"/>
                <a:cs typeface="Times"/>
              </a:rPr>
              <a:t>pping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b="1" i="1" dirty="0">
                <a:solidFill>
                  <a:srgbClr val="FFFF00"/>
                </a:solidFill>
                <a:effectLst/>
                <a:latin typeface="Times"/>
                <a:cs typeface="Times"/>
              </a:rPr>
              <a:t>H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-</a:t>
            </a:r>
            <a:r>
              <a:rPr kumimoji="0" lang="en-US" altLang="ja-JP" sz="2800" i="1" dirty="0">
                <a:solidFill>
                  <a:srgbClr val="00FFFF"/>
                </a:solidFill>
                <a:effectLst/>
                <a:latin typeface="Times"/>
                <a:cs typeface="Times"/>
              </a:rPr>
              <a:t>A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lpha and </a:t>
            </a:r>
            <a:r>
              <a:rPr kumimoji="0" lang="en-US" altLang="ja-JP" sz="2800" b="1" i="1" dirty="0">
                <a:solidFill>
                  <a:srgbClr val="FF0066"/>
                </a:solidFill>
                <a:effectLst/>
                <a:latin typeface="Times"/>
                <a:cs typeface="Times"/>
              </a:rPr>
              <a:t>L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ines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of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b="1" i="1" dirty="0">
                <a:solidFill>
                  <a:srgbClr val="CC66FF"/>
                </a:solidFill>
                <a:effectLst/>
                <a:latin typeface="Times"/>
                <a:cs typeface="Times"/>
              </a:rPr>
              <a:t>O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xygen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with Subaru</a:t>
            </a:r>
          </a:p>
        </p:txBody>
      </p:sp>
      <p:sp>
        <p:nvSpPr>
          <p:cNvPr id="794641" name="Line 17"/>
          <p:cNvSpPr>
            <a:spLocks noChangeShapeType="1"/>
          </p:cNvSpPr>
          <p:nvPr/>
        </p:nvSpPr>
        <p:spPr bwMode="auto">
          <a:xfrm flipV="1">
            <a:off x="278875" y="1280897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3320" name="Picture 21" descr="http://optik2.mtk.nao.ac.jp/~kodama/tmp/tmp2/mahalotarg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6999" r="1775"/>
          <a:stretch>
            <a:fillRect/>
          </a:stretch>
        </p:blipFill>
        <p:spPr bwMode="auto">
          <a:xfrm>
            <a:off x="107950" y="2288713"/>
            <a:ext cx="885666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7451725" y="5167889"/>
            <a:ext cx="1465263" cy="215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7477125" y="4559904"/>
            <a:ext cx="1439863" cy="1952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7477125" y="4793270"/>
            <a:ext cx="1439863" cy="195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459038" y="2992145"/>
            <a:ext cx="503237" cy="3384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233591" y="2979445"/>
            <a:ext cx="2498997" cy="3384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2728" y="843998"/>
            <a:ext cx="857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Times"/>
                <a:cs typeface="Times"/>
              </a:rPr>
              <a:t>Collaborator: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T.Kodama</a:t>
            </a:r>
            <a:r>
              <a:rPr kumimoji="1" lang="en-US" altLang="ja-JP" sz="2000" i="1" dirty="0" smtClean="0">
                <a:latin typeface="Times"/>
                <a:cs typeface="Times"/>
              </a:rPr>
              <a:t> (PI),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M.Hayashi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K.Tadaki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I.Tanaka</a:t>
            </a:r>
            <a:r>
              <a:rPr kumimoji="1" lang="en-US" altLang="ja-JP" sz="2000" i="1" dirty="0" smtClean="0">
                <a:latin typeface="Times"/>
                <a:cs typeface="Times"/>
              </a:rPr>
              <a:t>, </a:t>
            </a:r>
            <a:r>
              <a:rPr kumimoji="1" lang="en-US" altLang="ja-JP" sz="2000" i="1" dirty="0" err="1" smtClean="0">
                <a:latin typeface="Times"/>
                <a:cs typeface="Times"/>
              </a:rPr>
              <a:t>R.Shimakawa</a:t>
            </a:r>
            <a:endParaRPr kumimoji="1" lang="ja-JP" altLang="en-US" sz="2000" i="1" dirty="0">
              <a:latin typeface="Times"/>
              <a:cs typeface="Times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247636" y="4514558"/>
            <a:ext cx="1296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Tadaki+’12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337932" y="4721462"/>
            <a:ext cx="129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Koyama+’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13a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303699" y="5099287"/>
            <a:ext cx="129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Hayashi+’12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477125" y="5812434"/>
            <a:ext cx="1439863" cy="1831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350007" y="5739168"/>
            <a:ext cx="12969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Tadaki+’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13,14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574675" y="3702632"/>
            <a:ext cx="4380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,14</a:t>
            </a:r>
            <a:endParaRPr kumimoji="0" lang="en-US" altLang="ja-JP" sz="14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476646" y="3998864"/>
            <a:ext cx="1439863" cy="1831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223894" y="3903296"/>
            <a:ext cx="150169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Koyama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+ </a:t>
            </a:r>
            <a:r>
              <a:rPr kumimoji="0" lang="en-US" altLang="ja-JP" sz="1300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‘14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999295" y="2762695"/>
            <a:ext cx="681123" cy="133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878522" y="2683341"/>
            <a:ext cx="9172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Dec. 2013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grpSp>
        <p:nvGrpSpPr>
          <p:cNvPr id="23" name="グループ化 24"/>
          <p:cNvGrpSpPr>
            <a:grpSpLocks/>
          </p:cNvGrpSpPr>
          <p:nvPr/>
        </p:nvGrpSpPr>
        <p:grpSpPr bwMode="auto">
          <a:xfrm>
            <a:off x="1395773" y="1823034"/>
            <a:ext cx="6356033" cy="4702175"/>
            <a:chOff x="1463487" y="188640"/>
            <a:chExt cx="6152519" cy="6669360"/>
          </a:xfrm>
        </p:grpSpPr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487" y="188640"/>
              <a:ext cx="6120680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326" y="3667125"/>
              <a:ext cx="6120680" cy="319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22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レメント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エレメント.thmx</Template>
  <TotalTime>36291</TotalTime>
  <Words>1510</Words>
  <Application>Microsoft Macintosh PowerPoint</Application>
  <PresentationFormat>画面に合わせる (4:3)</PresentationFormat>
  <Paragraphs>227</Paragraphs>
  <Slides>25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エレメント</vt:lpstr>
      <vt:lpstr>Star Formation Main Sequence and Beyond: tracking down the environ-mental impacts on the SFR-M★ relation out to z~2</vt:lpstr>
      <vt:lpstr>Star Formation “Main Sequence”</vt:lpstr>
      <vt:lpstr>PowerPoint プレゼンテーション</vt:lpstr>
      <vt:lpstr>Main sequence vs. environment (z=0)</vt:lpstr>
      <vt:lpstr>PowerPoint プレゼンテーション</vt:lpstr>
      <vt:lpstr>PowerPoint プレゼンテーション</vt:lpstr>
      <vt:lpstr>Q: How about in distant universe?</vt:lpstr>
      <vt:lpstr>Two big challenges</vt:lpstr>
      <vt:lpstr>PowerPoint プレゼンテーション</vt:lpstr>
      <vt:lpstr>PowerPoint プレゼンテーション</vt:lpstr>
      <vt:lpstr>PowerPoint プレゼンテーション</vt:lpstr>
      <vt:lpstr>HiZELS: High-Z Emission-Line Survey</vt:lpstr>
      <vt:lpstr>Cluster vs. Field comparison out to z~2</vt:lpstr>
      <vt:lpstr>Interpretation: rapid SF quenching</vt:lpstr>
      <vt:lpstr>Interpretation: rapid SF quenching</vt:lpstr>
      <vt:lpstr>M★, SFR, ΔMS distribution </vt:lpstr>
      <vt:lpstr>Massive SF galaxies in z&gt;2 proto-cluster</vt:lpstr>
      <vt:lpstr>PowerPoint プレゼンテーション</vt:lpstr>
      <vt:lpstr>Dust extinction vs. environment (z=0.4)</vt:lpstr>
      <vt:lpstr>Dust extinction vs. environment (z=1.5)</vt:lpstr>
      <vt:lpstr>Dust extinction vs. environment (z=1.5)</vt:lpstr>
      <vt:lpstr>Environment of on/off sequence galaxies</vt:lpstr>
      <vt:lpstr>Environment of on/off sequence galaxies</vt:lpstr>
      <vt:lpstr>Conclusions </vt:lpstr>
      <vt:lpstr>Future Prospect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進捗報告 2013/6/17(月)</dc:title>
  <dc:creator>Koyama Yusei</dc:creator>
  <cp:lastModifiedBy>Koyama Yusei</cp:lastModifiedBy>
  <cp:revision>325</cp:revision>
  <dcterms:created xsi:type="dcterms:W3CDTF">2013-06-15T07:52:49Z</dcterms:created>
  <dcterms:modified xsi:type="dcterms:W3CDTF">2014-06-05T02:35:27Z</dcterms:modified>
</cp:coreProperties>
</file>