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419" r:id="rId2"/>
    <p:sldId id="508" r:id="rId3"/>
    <p:sldId id="476" r:id="rId4"/>
    <p:sldId id="515" r:id="rId5"/>
    <p:sldId id="516" r:id="rId6"/>
    <p:sldId id="489" r:id="rId7"/>
    <p:sldId id="491" r:id="rId8"/>
    <p:sldId id="493" r:id="rId9"/>
    <p:sldId id="495" r:id="rId10"/>
    <p:sldId id="498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4001C"/>
    <a:srgbClr val="FF00FF"/>
    <a:srgbClr val="00FFFF"/>
    <a:srgbClr val="FFCCCC"/>
    <a:srgbClr val="500C0B"/>
    <a:srgbClr val="16160E"/>
    <a:srgbClr val="77120F"/>
    <a:srgbClr val="FF7474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38B1855-1B75-4FBE-930C-398BA8C253C6}" styleName="テーマ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淡色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7" autoAdjust="0"/>
    <p:restoredTop sz="98205" autoAdjust="0"/>
  </p:normalViewPr>
  <p:slideViewPr>
    <p:cSldViewPr>
      <p:cViewPr varScale="1">
        <p:scale>
          <a:sx n="96" d="100"/>
          <a:sy n="96" d="100"/>
        </p:scale>
        <p:origin x="-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4B88A-EE0D-4492-890E-19FEC4B9D55A}" type="datetimeFigureOut">
              <a:rPr kumimoji="1" lang="ja-JP" altLang="en-US" smtClean="0"/>
              <a:pPr/>
              <a:t>14/06/05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D6F6-B6D9-4114-8492-6C74B2930B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8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095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482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040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787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895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3737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635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5069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30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695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31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6CFB-D842-45FE-B28A-511C9AF9C362}" type="datetimeFigureOut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14/06/05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C1A4-95B0-40D4-A7F1-BE3CFADA473F}" type="slidenum">
              <a:rPr lang="ja-JP" alt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0873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260648" y="1340768"/>
            <a:ext cx="8622704" cy="2376264"/>
          </a:xfrm>
          <a:noFill/>
          <a:ln w="88900" cmpd="thickThin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000" b="1" dirty="0" smtClean="0">
                <a:ln w="12700">
                  <a:noFill/>
                </a:ln>
                <a:latin typeface="+mj-ea"/>
                <a:cs typeface="Osaka"/>
              </a:rPr>
              <a:t>星形成</a:t>
            </a:r>
            <a:r>
              <a:rPr kumimoji="1" lang="ja-JP" altLang="en-US" sz="3000" b="1" dirty="0" smtClean="0">
                <a:ln w="12700">
                  <a:noFill/>
                </a:ln>
                <a:latin typeface="+mj-ea"/>
                <a:cs typeface="Osaka"/>
              </a:rPr>
              <a:t>銀河の星間物質の</a:t>
            </a:r>
            <a:r>
              <a:rPr lang="ja-JP" altLang="en-US" sz="3000" b="1" dirty="0" smtClean="0">
                <a:ln w="12700">
                  <a:noFill/>
                </a:ln>
                <a:latin typeface="+mj-ea"/>
                <a:cs typeface="Osaka"/>
              </a:rPr>
              <a:t>電離状態</a:t>
            </a:r>
            <a:endParaRPr kumimoji="1" lang="ja-JP" altLang="en-US" sz="3000" b="1" dirty="0">
              <a:ln w="12700">
                <a:noFill/>
              </a:ln>
              <a:latin typeface="+mj-ea"/>
              <a:cs typeface="Osaka"/>
            </a:endParaRPr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66429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  <a:latin typeface="+mn-ea"/>
                <a:cs typeface="メイリオ"/>
              </a:rPr>
              <a:t>中島王彦</a:t>
            </a:r>
            <a:r>
              <a:rPr kumimoji="1" lang="ja-JP" altLang="en-US" sz="2200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kumimoji="1" lang="ja-JP" altLang="en-US" sz="1800" dirty="0" smtClean="0">
                <a:solidFill>
                  <a:srgbClr val="FFFFFF"/>
                </a:solidFill>
              </a:rPr>
              <a:t>（</a:t>
            </a:r>
            <a:r>
              <a:rPr lang="ja-JP" altLang="en-US" sz="1800" dirty="0" smtClean="0">
                <a:solidFill>
                  <a:srgbClr val="FFFFFF"/>
                </a:solidFill>
              </a:rPr>
              <a:t>国立天文台</a:t>
            </a:r>
            <a:r>
              <a:rPr kumimoji="1" lang="ja-JP" altLang="en-US" sz="1800" dirty="0" smtClean="0">
                <a:solidFill>
                  <a:srgbClr val="FFFFFF"/>
                </a:solidFill>
              </a:rPr>
              <a:t>）</a:t>
            </a:r>
            <a:endParaRPr kumimoji="1" lang="en-US" altLang="ja-JP" sz="1800" dirty="0" smtClean="0">
              <a:solidFill>
                <a:srgbClr val="FFFFFF"/>
              </a:solidFill>
            </a:endParaRPr>
          </a:p>
          <a:p>
            <a:endParaRPr lang="en-US" altLang="ja-JP" sz="1400" dirty="0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976" y="3089537"/>
            <a:ext cx="4752528" cy="267455"/>
          </a:xfrm>
          <a:prstGeom prst="rect">
            <a:avLst/>
          </a:prstGeom>
          <a:noFill/>
          <a:ln w="19050">
            <a:noFill/>
          </a:ln>
        </p:spPr>
        <p:txBody>
          <a:bodyPr wrap="square" lIns="51508" tIns="25754" rIns="51508" bIns="25754" rtlCol="0">
            <a:spAutoFit/>
          </a:bodyPr>
          <a:lstStyle/>
          <a:p>
            <a:r>
              <a:rPr lang="en-US" altLang="ja-JP" sz="1400" b="1" dirty="0" smtClean="0">
                <a:solidFill>
                  <a:srgbClr val="FFFFFF"/>
                </a:solidFill>
              </a:rPr>
              <a:t>(Nakajima &amp; </a:t>
            </a:r>
            <a:r>
              <a:rPr lang="en-US" altLang="ja-JP" sz="1400" b="1" dirty="0" err="1" smtClean="0">
                <a:solidFill>
                  <a:srgbClr val="FFFFFF"/>
                </a:solidFill>
              </a:rPr>
              <a:t>Ouchi</a:t>
            </a:r>
            <a:r>
              <a:rPr lang="en-US" altLang="ja-JP" sz="1400" b="1" dirty="0" smtClean="0">
                <a:solidFill>
                  <a:srgbClr val="FFFFFF"/>
                </a:solidFill>
              </a:rPr>
              <a:t> 2014, MNRAS accepted, arXiv:1309.0207)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107504" y="2996952"/>
            <a:ext cx="8928992" cy="0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228411" y="6309320"/>
            <a:ext cx="4687179" cy="365125"/>
          </a:xfrm>
        </p:spPr>
        <p:txBody>
          <a:bodyPr/>
          <a:lstStyle/>
          <a:p>
            <a:r>
              <a:rPr lang="ja-JP" altLang="en-US" sz="1800" b="1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ＭＳ Ｐゴシック"/>
              </a:rPr>
              <a:t>銀河進化研究会</a:t>
            </a:r>
            <a:r>
              <a:rPr lang="fi-FI" altLang="ja-JP" sz="1800" b="1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ＭＳ Ｐゴシック"/>
              </a:rPr>
              <a:t> @NAOJ on 04-06/Jun/2014 </a:t>
            </a:r>
            <a:endParaRPr lang="ja-JP" altLang="en-US" sz="1800" b="1" dirty="0">
              <a:solidFill>
                <a:prstClr val="white">
                  <a:lumMod val="6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8884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タイトル 1"/>
          <p:cNvSpPr txBox="1">
            <a:spLocks/>
          </p:cNvSpPr>
          <p:nvPr/>
        </p:nvSpPr>
        <p:spPr>
          <a:xfrm>
            <a:off x="0" y="0"/>
            <a:ext cx="8028384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 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まとめ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53752" y="764704"/>
            <a:ext cx="1637928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" name="テキスト ボックス 101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4. </a:t>
            </a:r>
            <a:r>
              <a:rPr kumimoji="0" lang="ja-JP" alt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要約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1" lang="ja-JP" altLang="en-US" sz="1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3" name="コンテンツ プレースホルダ 2"/>
          <p:cNvSpPr txBox="1">
            <a:spLocks/>
          </p:cNvSpPr>
          <p:nvPr/>
        </p:nvSpPr>
        <p:spPr>
          <a:xfrm>
            <a:off x="288032" y="764704"/>
            <a:ext cx="406794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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Fundamental Ionization Relation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→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小質量・高星形成率の銀河ほど</a:t>
            </a: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高電離</a:t>
            </a: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パラメーター・低重元素量を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持つ</a:t>
            </a: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→ 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FMR </a:t>
            </a: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が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z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3 </a:t>
            </a: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でも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“</a:t>
            </a: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普遍的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” </a:t>
            </a: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である可能性</a:t>
            </a:r>
            <a:endParaRPr kumimoji="0" lang="en-US" altLang="ja-JP" sz="1500" b="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500" b="0" i="0" u="none" strike="noStrike" kern="0" cap="none" spc="0" normalizeH="0" baseline="0" noProof="0" dirty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500C0B"/>
              </a:solidFill>
              <a:effectLst/>
              <a:uLnTx/>
              <a:uFillTx/>
            </a:endParaRPr>
          </a:p>
        </p:txBody>
      </p:sp>
      <p:grpSp>
        <p:nvGrpSpPr>
          <p:cNvPr id="104" name="図形グループ 103"/>
          <p:cNvGrpSpPr>
            <a:grpSpLocks noChangeAspect="1"/>
          </p:cNvGrpSpPr>
          <p:nvPr/>
        </p:nvGrpSpPr>
        <p:grpSpPr>
          <a:xfrm>
            <a:off x="5256144" y="1596182"/>
            <a:ext cx="3708344" cy="2310452"/>
            <a:chOff x="1368000" y="1296281"/>
            <a:chExt cx="7413759" cy="4619079"/>
          </a:xfrm>
        </p:grpSpPr>
        <p:sp>
          <p:nvSpPr>
            <p:cNvPr id="105" name="正方形/長方形 104"/>
            <p:cNvSpPr/>
            <p:nvPr/>
          </p:nvSpPr>
          <p:spPr>
            <a:xfrm>
              <a:off x="1368000" y="1296281"/>
              <a:ext cx="6120000" cy="4608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106" name="図 105" descr="o3o2r23_highz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672" y="1372706"/>
              <a:ext cx="5940000" cy="4462224"/>
            </a:xfrm>
            <a:prstGeom prst="rect">
              <a:avLst/>
            </a:prstGeom>
          </p:spPr>
        </p:pic>
        <p:sp>
          <p:nvSpPr>
            <p:cNvPr id="107" name="テキスト ボックス 106"/>
            <p:cNvSpPr txBox="1"/>
            <p:nvPr/>
          </p:nvSpPr>
          <p:spPr>
            <a:xfrm>
              <a:off x="5273743" y="5392347"/>
              <a:ext cx="3508016" cy="523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=([OII]+[OIII]</a:t>
              </a:r>
              <a:r>
                <a:rPr kumimoji="1" lang="en-US" altLang="ja-JP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5007,</a:t>
              </a:r>
              <a:r>
                <a:rPr kumimoji="1" lang="en-US" altLang="ja-JP" sz="1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4959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)/Hβ</a:t>
              </a:r>
              <a:endPara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3247165" y="1455748"/>
              <a:ext cx="1324836" cy="40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重元素量</a:t>
              </a:r>
              <a:endParaRPr kumimoji="1" lang="en-US" altLang="ja-JP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 rot="20649939">
              <a:off x="2036773" y="3089619"/>
              <a:ext cx="1788543" cy="409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電離パラメーター</a:t>
              </a:r>
              <a:endParaRPr kumimoji="1" lang="ja-JP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478413" y="2956883"/>
              <a:ext cx="1138246" cy="643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rPr>
                <a:t>LBGs</a:t>
              </a:r>
              <a:endParaRPr kumimoji="1" lang="ja-JP" altLang="en-US" sz="1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6532388" y="1975773"/>
              <a:ext cx="1097698" cy="643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</a:rPr>
                <a:t>LAEs</a:t>
              </a:r>
              <a:endParaRPr kumimoji="1" lang="ja-JP" altLang="en-US" sz="1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4584731" y="3820977"/>
              <a:ext cx="2105316" cy="5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>
                      <a:lumMod val="75000"/>
                    </a:sysClr>
                  </a:solidFill>
                  <a:effectLst/>
                  <a:uLnTx/>
                  <a:uFillTx/>
                </a:rPr>
                <a:t>z</a:t>
              </a:r>
              <a:r>
                <a:rPr kumimoji="0" lang="en-US" altLang="ja-JP" sz="14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>
                      <a:lumMod val="75000"/>
                    </a:sysClr>
                  </a:solidFill>
                  <a:effectLst/>
                  <a:uLnTx/>
                  <a:uFillTx/>
                  <a:latin typeface="Osaka"/>
                  <a:ea typeface="Osaka"/>
                  <a:cs typeface="Osaka"/>
                </a:rPr>
                <a:t>~</a:t>
              </a:r>
              <a:r>
                <a:rPr kumimoji="0" lang="en-US" altLang="ja-JP" sz="14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>
                      <a:lumMod val="75000"/>
                    </a:sysClr>
                  </a:solidFill>
                  <a:effectLst/>
                  <a:uLnTx/>
                  <a:uFillTx/>
                </a:rPr>
                <a:t>1 galaxies</a:t>
              </a:r>
              <a:endParaRPr kumimoji="1" lang="ja-JP" altLang="en-US" sz="1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3480994" y="4411885"/>
              <a:ext cx="1544872" cy="526329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 smtClean="0">
                  <a:ln w="3175" cmpd="sng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SDSS</a:t>
              </a:r>
              <a:r>
                <a:rPr kumimoji="0" lang="ja-JP" altLang="en-US" sz="1200" b="1" i="0" u="none" strike="noStrike" kern="0" cap="none" spc="0" normalizeH="0" baseline="0" noProof="0" dirty="0" smtClean="0">
                  <a:ln w="3175" cmpd="sng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銀河</a:t>
              </a:r>
              <a:endParaRPr kumimoji="0" lang="ja-JP" altLang="en-US" sz="1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6523463" y="2710080"/>
              <a:ext cx="1106623" cy="584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rPr>
                <a:t>z=2-3</a:t>
              </a:r>
              <a:endParaRPr kumimoji="1" lang="ja-JP" altLang="en-US" sz="1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6523463" y="1727998"/>
              <a:ext cx="1106623" cy="584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</a:rPr>
                <a:t>z=2-3</a:t>
              </a:r>
              <a:endParaRPr kumimoji="1" lang="ja-JP" altLang="en-US" sz="1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コンテンツ プレースホルダ 2"/>
          <p:cNvSpPr txBox="1">
            <a:spLocks/>
          </p:cNvSpPr>
          <p:nvPr/>
        </p:nvSpPr>
        <p:spPr>
          <a:xfrm>
            <a:off x="4860032" y="764704"/>
            <a:ext cx="39600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"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電離パラメーターの進化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→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遠方ほど質量の割に高い星形成率を持つ</a:t>
            </a: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銀河が典型的によく見つかる</a:t>
            </a:r>
            <a:endParaRPr kumimoji="0" lang="en-US" altLang="ja-JP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17" name="図形グループ 116"/>
          <p:cNvGrpSpPr>
            <a:grpSpLocks noChangeAspect="1"/>
          </p:cNvGrpSpPr>
          <p:nvPr/>
        </p:nvGrpSpPr>
        <p:grpSpPr>
          <a:xfrm>
            <a:off x="705813" y="4473374"/>
            <a:ext cx="3242072" cy="2340001"/>
            <a:chOff x="4713384" y="3932650"/>
            <a:chExt cx="3990241" cy="2880003"/>
          </a:xfrm>
        </p:grpSpPr>
        <p:sp>
          <p:nvSpPr>
            <p:cNvPr id="118" name="正方形/長方形 117"/>
            <p:cNvSpPr/>
            <p:nvPr/>
          </p:nvSpPr>
          <p:spPr>
            <a:xfrm>
              <a:off x="4799363" y="3932650"/>
              <a:ext cx="3254401" cy="2880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119" name="図 118" descr="fmr_z3_tm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363" y="3932650"/>
              <a:ext cx="3238579" cy="2880000"/>
            </a:xfrm>
            <a:prstGeom prst="rect">
              <a:avLst/>
            </a:prstGeom>
          </p:spPr>
        </p:pic>
        <p:pic>
          <p:nvPicPr>
            <p:cNvPr id="120" name="図 119" descr="fmr_z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363" y="3932650"/>
              <a:ext cx="3238579" cy="2880000"/>
            </a:xfrm>
            <a:prstGeom prst="rect">
              <a:avLst/>
            </a:prstGeom>
          </p:spPr>
        </p:pic>
        <p:sp>
          <p:nvSpPr>
            <p:cNvPr id="121" name="テキスト ボックス 120"/>
            <p:cNvSpPr txBox="1"/>
            <p:nvPr/>
          </p:nvSpPr>
          <p:spPr>
            <a:xfrm>
              <a:off x="6830582" y="4566320"/>
              <a:ext cx="9925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high-Z branch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(w/ high </a:t>
              </a:r>
              <a:r>
                <a:rPr kumimoji="0" lang="en-US" altLang="ja-JP" sz="11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q</a:t>
              </a:r>
              <a:r>
                <a:rPr kumimoji="0" lang="en-US" altLang="ja-JP" sz="11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ion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)</a:t>
              </a:r>
              <a:endPara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6873194" y="5488023"/>
              <a:ext cx="576064" cy="23042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6815588" y="5257597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low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-Z branch</a:t>
              </a:r>
              <a:endPara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(w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/ low </a:t>
              </a:r>
              <a:r>
                <a:rPr kumimoji="0" lang="en-US" altLang="ja-JP" sz="11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q</a:t>
              </a:r>
              <a:r>
                <a:rPr kumimoji="0" lang="en-US" altLang="ja-JP" sz="1100" b="1" i="0" u="none" strike="noStrike" kern="0" cap="none" spc="0" normalizeH="0" baseline="-25000" noProof="0" dirty="0" err="1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ion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)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724385" y="6490671"/>
              <a:ext cx="1979240" cy="321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= log </a:t>
              </a:r>
              <a:r>
                <a:rPr kumimoji="0" lang="en-US" altLang="ja-JP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</a:t>
              </a:r>
              <a:r>
                <a:rPr kumimoji="0" lang="en-US" altLang="ja-JP" sz="11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star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− 0.32 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log</a:t>
              </a: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SFR</a:t>
              </a:r>
              <a:endPara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7059948" y="4393501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z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saka"/>
                  <a:ea typeface="Osaka"/>
                  <a:cs typeface="Osaka"/>
                </a:rPr>
                <a:t>~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7059948" y="5084778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z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Osaka"/>
                  <a:ea typeface="Osaka"/>
                  <a:cs typeface="Osaka"/>
                </a:rPr>
                <a:t>~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3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4713384" y="4042239"/>
              <a:ext cx="476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FMR</a:t>
              </a:r>
              <a:endParaRPr kumimoji="1" lang="ja-JP" alt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図形グループ 127"/>
          <p:cNvGrpSpPr>
            <a:grpSpLocks noChangeAspect="1"/>
          </p:cNvGrpSpPr>
          <p:nvPr/>
        </p:nvGrpSpPr>
        <p:grpSpPr>
          <a:xfrm>
            <a:off x="611560" y="1583214"/>
            <a:ext cx="3672409" cy="2323420"/>
            <a:chOff x="611560" y="1772816"/>
            <a:chExt cx="3940254" cy="2492877"/>
          </a:xfrm>
        </p:grpSpPr>
        <p:sp>
          <p:nvSpPr>
            <p:cNvPr id="129" name="正方形/長方形 128"/>
            <p:cNvSpPr/>
            <p:nvPr/>
          </p:nvSpPr>
          <p:spPr>
            <a:xfrm>
              <a:off x="612605" y="1780695"/>
              <a:ext cx="3205011" cy="247243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2732533" y="3985003"/>
              <a:ext cx="1819281" cy="28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= log</a:t>
              </a: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R23 − 0.25 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(μ</a:t>
              </a:r>
              <a:r>
                <a:rPr kumimoji="1" lang="en-US" altLang="ja-JP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0.32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−</a:t>
              </a:r>
              <a:r>
                <a:rPr kumimoji="1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10)</a:t>
              </a:r>
              <a:endPara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131" name="図 130" descr="o3o2r23_mu_f_sol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772816"/>
              <a:ext cx="3205011" cy="2454808"/>
            </a:xfrm>
            <a:prstGeom prst="rect">
              <a:avLst/>
            </a:prstGeom>
          </p:spPr>
        </p:pic>
        <p:sp>
          <p:nvSpPr>
            <p:cNvPr id="132" name="テキスト ボックス 131"/>
            <p:cNvSpPr txBox="1"/>
            <p:nvPr/>
          </p:nvSpPr>
          <p:spPr>
            <a:xfrm>
              <a:off x="683568" y="1772816"/>
              <a:ext cx="382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FIR</a:t>
              </a:r>
              <a:endParaRPr kumimoji="1" lang="ja-JP" alt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3" name="コンテンツ プレースホルダ 2"/>
          <p:cNvSpPr txBox="1">
            <a:spLocks/>
          </p:cNvSpPr>
          <p:nvPr/>
        </p:nvSpPr>
        <p:spPr>
          <a:xfrm>
            <a:off x="4860032" y="4077072"/>
            <a:ext cx="42839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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LAEs 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の特に高い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[OIII]/[OII]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比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→ LAEs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の若さ</a:t>
            </a: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and/or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低い</a:t>
            </a: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HI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ガス柱密度</a:t>
            </a: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ja-JP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高い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altLang="ja-JP" sz="15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</a:t>
            </a:r>
            <a:r>
              <a:rPr kumimoji="0" lang="en-US" altLang="ja-JP" sz="15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esc</a:t>
            </a:r>
            <a:endParaRPr kumimoji="0" lang="en-US" altLang="ja-JP" sz="1500" b="0" i="0" u="none" strike="noStrike" kern="0" cap="none" spc="0" normalizeH="0" baseline="-25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1115616" y="4255192"/>
            <a:ext cx="222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0" lang="en-US" altLang="ja-JP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</a:t>
            </a:r>
            <a:r>
              <a:rPr kumimoji="0" lang="ja-JP" alt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電離パラメーターの重要性</a:t>
            </a:r>
            <a:r>
              <a:rPr kumimoji="0" lang="en-US" altLang="ja-JP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</a:t>
            </a:r>
            <a:r>
              <a:rPr kumimoji="0" lang="en-US" altLang="ja-JP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0" lang="en-US" altLang="ja-JP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</a:t>
            </a:r>
            <a:endParaRPr kumimoji="1" lang="ja-JP" altLang="en-US" sz="1200" b="1" i="1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grpSp>
        <p:nvGrpSpPr>
          <p:cNvPr id="135" name="図形グループ 134"/>
          <p:cNvGrpSpPr>
            <a:grpSpLocks noChangeAspect="1"/>
          </p:cNvGrpSpPr>
          <p:nvPr/>
        </p:nvGrpSpPr>
        <p:grpSpPr>
          <a:xfrm>
            <a:off x="5466272" y="4653376"/>
            <a:ext cx="2634120" cy="2160000"/>
            <a:chOff x="342000" y="3861048"/>
            <a:chExt cx="3600400" cy="2952358"/>
          </a:xfrm>
        </p:grpSpPr>
        <p:sp>
          <p:nvSpPr>
            <p:cNvPr id="136" name="正方形/長方形 135"/>
            <p:cNvSpPr/>
            <p:nvPr/>
          </p:nvSpPr>
          <p:spPr>
            <a:xfrm>
              <a:off x="342400" y="3861050"/>
              <a:ext cx="3600000" cy="295235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137" name="図 136" descr="ewLya_fesc_nestor13_v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0" y="3861048"/>
              <a:ext cx="3600000" cy="2950422"/>
            </a:xfrm>
            <a:prstGeom prst="rect">
              <a:avLst/>
            </a:prstGeom>
          </p:spPr>
        </p:pic>
        <p:sp>
          <p:nvSpPr>
            <p:cNvPr id="138" name="テキスト ボックス 137"/>
            <p:cNvSpPr txBox="1"/>
            <p:nvPr/>
          </p:nvSpPr>
          <p:spPr>
            <a:xfrm>
              <a:off x="938338" y="3959471"/>
              <a:ext cx="1937408" cy="31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Iwata+2009, Nestor+2013</a:t>
              </a:r>
              <a:endPara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4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/>
          <p:cNvSpPr txBox="1">
            <a:spLocks/>
          </p:cNvSpPr>
          <p:nvPr/>
        </p:nvSpPr>
        <p:spPr>
          <a:xfrm>
            <a:off x="0" y="0"/>
            <a:ext cx="8820472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/>
              <a:t>  </a:t>
            </a:r>
            <a:r>
              <a:rPr lang="ja-JP" altLang="en-US" sz="3600" dirty="0" smtClean="0"/>
              <a:t>星間物質（</a:t>
            </a:r>
            <a:r>
              <a:rPr lang="en-US" altLang="ja-JP" sz="3600" dirty="0" smtClean="0"/>
              <a:t>H</a:t>
            </a:r>
            <a:r>
              <a:rPr lang="en-US" altLang="ja-JP" sz="3200" dirty="0" smtClean="0"/>
              <a:t>II</a:t>
            </a:r>
            <a:r>
              <a:rPr lang="ja-JP" altLang="en-US" sz="3600" dirty="0" smtClean="0"/>
              <a:t>領域）の物理状態</a:t>
            </a:r>
            <a:endParaRPr lang="ja-JP" altLang="en-US" sz="36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53752" y="764704"/>
            <a:ext cx="6606480" cy="0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 smtClean="0">
                <a:solidFill>
                  <a:srgbClr val="FFFFFF"/>
                </a:solidFill>
              </a:rPr>
              <a:t>1. </a:t>
            </a:r>
            <a:r>
              <a:rPr lang="ja-JP" altLang="en-US" sz="1600" b="1" u="sng" dirty="0" smtClean="0">
                <a:solidFill>
                  <a:srgbClr val="FFFFFF"/>
                </a:solidFill>
              </a:rPr>
              <a:t>序論</a:t>
            </a:r>
            <a:r>
              <a:rPr lang="en-US" altLang="ja-JP" sz="1600" b="1" u="sng" dirty="0" smtClean="0">
                <a:solidFill>
                  <a:srgbClr val="FFFFFF"/>
                </a:solidFill>
              </a:rPr>
              <a:t> </a:t>
            </a:r>
            <a:endParaRPr kumimoji="1" lang="ja-JP" altLang="en-US" sz="1600" b="1" u="sng" dirty="0">
              <a:solidFill>
                <a:srgbClr val="FFFFFF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5536" y="2260029"/>
            <a:ext cx="4084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 smtClean="0">
                <a:solidFill>
                  <a:srgbClr val="FF00FF"/>
                </a:solidFill>
              </a:rPr>
              <a:t>重元素量</a:t>
            </a:r>
            <a:r>
              <a:rPr lang="en-US" altLang="ja-JP" sz="2500" b="1" dirty="0" smtClean="0">
                <a:solidFill>
                  <a:srgbClr val="FF00FF"/>
                </a:solidFill>
              </a:rPr>
              <a:t> + </a:t>
            </a:r>
            <a:r>
              <a:rPr lang="ja-JP" altLang="en-US" sz="2500" b="1" dirty="0" smtClean="0">
                <a:solidFill>
                  <a:srgbClr val="FF00FF"/>
                </a:solidFill>
              </a:rPr>
              <a:t>電離パラメーター</a:t>
            </a:r>
            <a:endParaRPr lang="en-US" altLang="ja-JP" sz="2500" b="1" dirty="0">
              <a:solidFill>
                <a:srgbClr val="FF00FF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99566" y="5791616"/>
            <a:ext cx="12460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 smtClean="0"/>
              <a:t>Wavelength (</a:t>
            </a:r>
            <a:r>
              <a:rPr kumimoji="1" lang="en-US" altLang="ja-JP" sz="1300" dirty="0" err="1" smtClean="0"/>
              <a:t>Å</a:t>
            </a:r>
            <a:r>
              <a:rPr kumimoji="1" lang="en-US" altLang="ja-JP" sz="1300" dirty="0" smtClean="0"/>
              <a:t>)</a:t>
            </a:r>
            <a:endParaRPr kumimoji="1" lang="ja-JP" altLang="en-US" sz="1300" dirty="0"/>
          </a:p>
        </p:txBody>
      </p:sp>
      <p:sp>
        <p:nvSpPr>
          <p:cNvPr id="47" name="テキスト ボックス 46"/>
          <p:cNvSpPr txBox="1"/>
          <p:nvPr/>
        </p:nvSpPr>
        <p:spPr>
          <a:xfrm rot="16200000">
            <a:off x="2617721" y="4365876"/>
            <a:ext cx="13305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300" dirty="0" smtClean="0"/>
              <a:t>Flux density </a:t>
            </a:r>
          </a:p>
          <a:p>
            <a:pPr algn="ctr"/>
            <a:r>
              <a:rPr kumimoji="1" lang="en-US" altLang="ja-JP" sz="1000" dirty="0" smtClean="0"/>
              <a:t>(</a:t>
            </a:r>
            <a:r>
              <a:rPr lang="en-US" altLang="ja-JP" sz="1000" dirty="0" smtClean="0"/>
              <a:t>arbitrary normalized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6830" y="2699628"/>
            <a:ext cx="31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（電離光子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水素原子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個数比）</a:t>
            </a:r>
            <a:endParaRPr kumimoji="1" lang="ja-JP" altLang="en-US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91232" y="3131676"/>
            <a:ext cx="14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重元素量</a:t>
            </a:r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kumimoji="1" lang="ja-JP" altLang="en-US" dirty="0" smtClean="0">
                <a:solidFill>
                  <a:srgbClr val="FFFFFF"/>
                </a:solidFill>
              </a:rPr>
              <a:t>低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55576" y="3131676"/>
            <a:ext cx="21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電離パラメーター</a:t>
            </a:r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</a:rPr>
              <a:t>高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588224" y="6093296"/>
            <a:ext cx="227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FFFF"/>
                </a:solidFill>
              </a:rPr>
              <a:t>M</a:t>
            </a:r>
            <a:r>
              <a:rPr kumimoji="1" lang="en-US" altLang="ja-JP" dirty="0" smtClean="0">
                <a:solidFill>
                  <a:srgbClr val="FFFFFF"/>
                </a:solidFill>
              </a:rPr>
              <a:t>etal lines </a:t>
            </a:r>
            <a:r>
              <a:rPr kumimoji="1" lang="ja-JP" altLang="en-US" dirty="0" smtClean="0">
                <a:solidFill>
                  <a:srgbClr val="FFFFFF"/>
                </a:solidFill>
              </a:rPr>
              <a:t>が弱くなる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39552" y="6093296"/>
            <a:ext cx="234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高電離輝線が強くなる</a:t>
            </a:r>
            <a:endParaRPr kumimoji="1" lang="ja-JP" altLang="en-US" dirty="0"/>
          </a:p>
        </p:txBody>
      </p:sp>
      <p:grpSp>
        <p:nvGrpSpPr>
          <p:cNvPr id="59" name="図形グループ 58"/>
          <p:cNvGrpSpPr/>
          <p:nvPr/>
        </p:nvGrpSpPr>
        <p:grpSpPr>
          <a:xfrm>
            <a:off x="3740689" y="3707739"/>
            <a:ext cx="2291216" cy="1039737"/>
            <a:chOff x="3740689" y="2564903"/>
            <a:chExt cx="2291216" cy="1039737"/>
          </a:xfrm>
        </p:grpSpPr>
        <p:sp>
          <p:nvSpPr>
            <p:cNvPr id="54" name="テキスト ボックス 53"/>
            <p:cNvSpPr txBox="1"/>
            <p:nvPr/>
          </p:nvSpPr>
          <p:spPr>
            <a:xfrm rot="16200000">
              <a:off x="5388123" y="2756894"/>
              <a:ext cx="3883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 smtClean="0">
                  <a:solidFill>
                    <a:srgbClr val="FFFFFF"/>
                  </a:solidFill>
                </a:rPr>
                <a:t>Hα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16200000">
              <a:off x="5639893" y="3013375"/>
              <a:ext cx="4916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[NII]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16200000">
              <a:off x="4307431" y="2969133"/>
              <a:ext cx="3807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 smtClean="0">
                  <a:solidFill>
                    <a:srgbClr val="FFFFFF"/>
                  </a:solidFill>
                </a:rPr>
                <a:t>H</a:t>
              </a:r>
              <a:r>
                <a:rPr lang="en-US" altLang="ja-JP" sz="1300" b="1" dirty="0" smtClean="0">
                  <a:solidFill>
                    <a:srgbClr val="FFFFFF"/>
                  </a:solidFill>
                </a:rPr>
                <a:t>β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16200000">
              <a:off x="4448689" y="3188941"/>
              <a:ext cx="5390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[OIII]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16200000">
              <a:off x="3639600" y="2665992"/>
              <a:ext cx="4945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[OII]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図形グループ 59"/>
          <p:cNvGrpSpPr/>
          <p:nvPr/>
        </p:nvGrpSpPr>
        <p:grpSpPr>
          <a:xfrm>
            <a:off x="6552000" y="3707740"/>
            <a:ext cx="2291216" cy="1039737"/>
            <a:chOff x="3740689" y="2564903"/>
            <a:chExt cx="2291216" cy="1039737"/>
          </a:xfrm>
        </p:grpSpPr>
        <p:sp>
          <p:nvSpPr>
            <p:cNvPr id="61" name="テキスト ボックス 60"/>
            <p:cNvSpPr txBox="1"/>
            <p:nvPr/>
          </p:nvSpPr>
          <p:spPr>
            <a:xfrm rot="16200000">
              <a:off x="5388123" y="2756894"/>
              <a:ext cx="3883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 smtClean="0">
                  <a:solidFill>
                    <a:srgbClr val="FFFFFF"/>
                  </a:solidFill>
                </a:rPr>
                <a:t>Hα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 rot="16200000">
              <a:off x="5639893" y="3013375"/>
              <a:ext cx="4916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[NII]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 rot="16200000">
              <a:off x="4307431" y="2969133"/>
              <a:ext cx="3807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 smtClean="0">
                  <a:solidFill>
                    <a:srgbClr val="FFFFFF"/>
                  </a:solidFill>
                </a:rPr>
                <a:t>H</a:t>
              </a:r>
              <a:r>
                <a:rPr lang="en-US" altLang="ja-JP" sz="1300" b="1" dirty="0" smtClean="0">
                  <a:solidFill>
                    <a:srgbClr val="FFFFFF"/>
                  </a:solidFill>
                </a:rPr>
                <a:t>β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 rot="16200000">
              <a:off x="4448689" y="3188941"/>
              <a:ext cx="5390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[OIII]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 rot="16200000">
              <a:off x="3639600" y="2665992"/>
              <a:ext cx="4945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[OII]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図形グループ 65"/>
          <p:cNvGrpSpPr/>
          <p:nvPr/>
        </p:nvGrpSpPr>
        <p:grpSpPr>
          <a:xfrm>
            <a:off x="611560" y="3707740"/>
            <a:ext cx="2291216" cy="1039737"/>
            <a:chOff x="3740689" y="2564903"/>
            <a:chExt cx="2291216" cy="1039737"/>
          </a:xfrm>
        </p:grpSpPr>
        <p:sp>
          <p:nvSpPr>
            <p:cNvPr id="67" name="テキスト ボックス 66"/>
            <p:cNvSpPr txBox="1"/>
            <p:nvPr/>
          </p:nvSpPr>
          <p:spPr>
            <a:xfrm rot="16200000">
              <a:off x="5388123" y="2756894"/>
              <a:ext cx="3883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 smtClean="0">
                  <a:solidFill>
                    <a:srgbClr val="FFFFFF"/>
                  </a:solidFill>
                </a:rPr>
                <a:t>Hα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 rot="16200000">
              <a:off x="5639893" y="3013375"/>
              <a:ext cx="4916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[NII]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 rot="16200000">
              <a:off x="4307431" y="2969133"/>
              <a:ext cx="3807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 smtClean="0">
                  <a:solidFill>
                    <a:srgbClr val="FFFFFF"/>
                  </a:solidFill>
                </a:rPr>
                <a:t>H</a:t>
              </a:r>
              <a:r>
                <a:rPr lang="en-US" altLang="ja-JP" sz="1300" b="1" dirty="0" smtClean="0">
                  <a:solidFill>
                    <a:srgbClr val="FFFFFF"/>
                  </a:solidFill>
                </a:rPr>
                <a:t>β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16200000">
              <a:off x="4448689" y="3188941"/>
              <a:ext cx="5390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[OIII]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 rot="16200000">
              <a:off x="3639600" y="2665992"/>
              <a:ext cx="4945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00" b="1" dirty="0" smtClean="0">
                  <a:solidFill>
                    <a:srgbClr val="FFFFFF"/>
                  </a:solidFill>
                </a:rPr>
                <a:t>[OII]</a:t>
              </a:r>
              <a:endParaRPr kumimoji="1" lang="ja-JP" altLang="en-US" sz="1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395536" y="973177"/>
            <a:ext cx="40780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500" b="1" dirty="0" smtClean="0">
                <a:solidFill>
                  <a:srgbClr val="FFFFFF"/>
                </a:solidFill>
              </a:rPr>
              <a:t>銀河の化学進化 (MZR, FMR)</a:t>
            </a:r>
            <a:endParaRPr lang="en-US" altLang="ja-JP" sz="2500" b="1" dirty="0">
              <a:solidFill>
                <a:srgbClr val="FFFFFF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43608" y="177281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星間物質の物理状態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73" name="下矢印 72"/>
          <p:cNvSpPr>
            <a:spLocks noChangeAspect="1"/>
          </p:cNvSpPr>
          <p:nvPr/>
        </p:nvSpPr>
        <p:spPr>
          <a:xfrm>
            <a:off x="647603" y="1795874"/>
            <a:ext cx="323997" cy="336982"/>
          </a:xfrm>
          <a:prstGeom prst="downArrow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spectra_cloudy_so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00" y="3528000"/>
            <a:ext cx="2806273" cy="2340000"/>
          </a:xfrm>
          <a:prstGeom prst="rect">
            <a:avLst/>
          </a:prstGeom>
        </p:spPr>
      </p:pic>
      <p:pic>
        <p:nvPicPr>
          <p:cNvPr id="18" name="図 17" descr="spectra_cloudy_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00" y="3528000"/>
            <a:ext cx="2806273" cy="2340000"/>
          </a:xfrm>
          <a:prstGeom prst="rect">
            <a:avLst/>
          </a:prstGeom>
        </p:spPr>
      </p:pic>
      <p:pic>
        <p:nvPicPr>
          <p:cNvPr id="19" name="図 18" descr="spectra_cloudy_q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528000"/>
            <a:ext cx="2806273" cy="2340000"/>
          </a:xfrm>
          <a:prstGeom prst="rect">
            <a:avLst/>
          </a:prstGeom>
        </p:spPr>
      </p:pic>
      <p:sp>
        <p:nvSpPr>
          <p:cNvPr id="74" name="下カーブ矢印 73"/>
          <p:cNvSpPr/>
          <p:nvPr/>
        </p:nvSpPr>
        <p:spPr>
          <a:xfrm flipH="1">
            <a:off x="2699792" y="3203684"/>
            <a:ext cx="1008112" cy="515496"/>
          </a:xfrm>
          <a:prstGeom prst="curvedDownArrow">
            <a:avLst>
              <a:gd name="adj1" fmla="val 25690"/>
              <a:gd name="adj2" fmla="val 50000"/>
              <a:gd name="adj3" fmla="val 31358"/>
            </a:avLst>
          </a:prstGeom>
          <a:solidFill>
            <a:schemeClr val="accent2">
              <a:lumMod val="20000"/>
              <a:lumOff val="80000"/>
              <a:alpha val="41000"/>
            </a:schemeClr>
          </a:solidFill>
          <a:ln w="28575" cmpd="sng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8" name="下カーブ矢印 47"/>
          <p:cNvSpPr/>
          <p:nvPr/>
        </p:nvSpPr>
        <p:spPr>
          <a:xfrm>
            <a:off x="5868144" y="3203684"/>
            <a:ext cx="1008112" cy="515496"/>
          </a:xfrm>
          <a:prstGeom prst="curvedDownArrow">
            <a:avLst>
              <a:gd name="adj1" fmla="val 25690"/>
              <a:gd name="adj2" fmla="val 50000"/>
              <a:gd name="adj3" fmla="val 31358"/>
            </a:avLst>
          </a:prstGeom>
          <a:solidFill>
            <a:schemeClr val="accent2">
              <a:lumMod val="20000"/>
              <a:lumOff val="80000"/>
              <a:alpha val="41000"/>
            </a:schemeClr>
          </a:solidFill>
          <a:ln w="28575" cmpd="sng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5364088" y="404664"/>
            <a:ext cx="3600000" cy="4896000"/>
            <a:chOff x="5220072" y="1052736"/>
            <a:chExt cx="3600000" cy="4896000"/>
          </a:xfrm>
        </p:grpSpPr>
        <p:sp>
          <p:nvSpPr>
            <p:cNvPr id="10" name="正方形/長方形 9"/>
            <p:cNvSpPr/>
            <p:nvPr/>
          </p:nvSpPr>
          <p:spPr>
            <a:xfrm>
              <a:off x="5220072" y="1052736"/>
              <a:ext cx="3600000" cy="4896000"/>
            </a:xfrm>
            <a:prstGeom prst="rect">
              <a:avLst/>
            </a:prstGeom>
            <a:solidFill>
              <a:srgbClr val="FFFFFF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nagao06_lines_Z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052736"/>
              <a:ext cx="3600000" cy="487962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796136" y="1351801"/>
              <a:ext cx="2405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</a:rPr>
                <a:t>Nagao+2006, </a:t>
              </a:r>
              <a:r>
                <a:rPr kumimoji="1" lang="en-US" altLang="ja-JP" sz="1200" dirty="0" err="1" smtClean="0">
                  <a:solidFill>
                    <a:schemeClr val="bg1"/>
                  </a:solidFill>
                </a:rPr>
                <a:t>Kewley&amp;Dopita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> 2002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19013267">
              <a:off x="6450219" y="2565969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000000"/>
                  </a:solidFill>
                </a:rPr>
                <a:t>光電離モデル予想</a:t>
              </a:r>
              <a:endParaRPr kumimoji="1" lang="ja-JP" altLang="en-US" sz="12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336212" y="2708920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FF0000"/>
                  </a:solidFill>
                </a:rPr>
                <a:t>近傍の経験則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角丸四角形 74"/>
          <p:cNvSpPr/>
          <p:nvPr/>
        </p:nvSpPr>
        <p:spPr>
          <a:xfrm>
            <a:off x="737578" y="5373216"/>
            <a:ext cx="7668844" cy="1080120"/>
          </a:xfrm>
          <a:prstGeom prst="roundRect">
            <a:avLst/>
          </a:prstGeom>
          <a:solidFill>
            <a:srgbClr val="04001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285750" indent="-285750">
              <a:buFont typeface="Arial"/>
              <a:buChar char="•"/>
            </a:pPr>
            <a:r>
              <a:rPr lang="ja-JP" altLang="en-US" sz="2000" dirty="0" smtClean="0">
                <a:solidFill>
                  <a:srgbClr val="FFFF00"/>
                </a:solidFill>
              </a:rPr>
              <a:t>輝</a:t>
            </a:r>
            <a:r>
              <a:rPr lang="ja-JP" altLang="en-US" sz="2000" dirty="0">
                <a:solidFill>
                  <a:srgbClr val="FFFF00"/>
                </a:solidFill>
              </a:rPr>
              <a:t>線比から求める重元素量には電離パラメーターの不定性</a:t>
            </a:r>
            <a:endParaRPr lang="en-US" altLang="ja-JP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altLang="ja-JP" sz="7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2000" dirty="0">
                <a:solidFill>
                  <a:srgbClr val="FFFF00"/>
                </a:solidFill>
              </a:rPr>
              <a:t>遠方銀河の重元素量推定には近傍銀河の電離パラメーターを</a:t>
            </a:r>
            <a:r>
              <a:rPr lang="ja-JP" altLang="en-US" sz="2000" dirty="0" smtClean="0">
                <a:solidFill>
                  <a:srgbClr val="FFFF00"/>
                </a:solidFill>
              </a:rPr>
              <a:t>仮定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1393031"/>
            <a:ext cx="321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e.g., </a:t>
            </a:r>
            <a:r>
              <a:rPr lang="ja-JP" altLang="en-US" sz="1400" dirty="0" smtClean="0"/>
              <a:t>午前の矢部さん</a:t>
            </a:r>
            <a:r>
              <a:rPr lang="en-US" altLang="ja-JP" sz="1400" dirty="0" smtClean="0"/>
              <a:t>, </a:t>
            </a:r>
            <a:r>
              <a:rPr lang="ja-JP" altLang="en-US" sz="1400" dirty="0" smtClean="0"/>
              <a:t>柏野さんの発表）</a:t>
            </a:r>
            <a:endParaRPr kumimoji="1" lang="ja-JP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171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/>
      <p:bldP spid="47" grpId="0"/>
      <p:bldP spid="29" grpId="0"/>
      <p:bldP spid="49" grpId="0"/>
      <p:bldP spid="51" grpId="0"/>
      <p:bldP spid="52" grpId="0"/>
      <p:bldP spid="53" grpId="0"/>
      <p:bldP spid="50" grpId="0"/>
      <p:bldP spid="73" grpId="0" animBg="1"/>
      <p:bldP spid="74" grpId="0" animBg="1"/>
      <p:bldP spid="48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-324544" y="2069655"/>
            <a:ext cx="4104456" cy="274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en-US" altLang="ja-JP" sz="2200" dirty="0" smtClean="0">
                <a:solidFill>
                  <a:srgbClr val="00FFFF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2200" dirty="0" smtClean="0">
                <a:solidFill>
                  <a:srgbClr val="00FFFF"/>
                </a:solidFill>
                <a:latin typeface="Calibri"/>
                <a:ea typeface="ＭＳ Ｐゴシック"/>
              </a:rPr>
              <a:t>　</a:t>
            </a:r>
            <a:r>
              <a:rPr lang="en-US" altLang="ja-JP" sz="2200" dirty="0">
                <a:solidFill>
                  <a:srgbClr val="00FFFF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ＭＳ Ｐゴシック"/>
              </a:rPr>
              <a:t>電離パラメーター</a:t>
            </a:r>
            <a:endParaRPr lang="en-US" altLang="ja-JP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ＭＳ Ｐゴシック"/>
            </a:endParaRP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電離光子</a:t>
            </a:r>
            <a:r>
              <a:rPr lang="en-US" altLang="ja-JP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/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水素原子</a:t>
            </a:r>
            <a:r>
              <a:rPr lang="en-US" altLang="ja-JP" sz="1900" dirty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個数比</a:t>
            </a:r>
            <a:endParaRPr lang="en-US" altLang="ja-JP" sz="190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r>
              <a:rPr lang="en-US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特に [OIII]/[OII] 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比が敏感</a:t>
            </a:r>
            <a:endParaRPr lang="en-US" altLang="ja-JP" sz="190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endParaRPr lang="en-US" altLang="ja-JP" sz="2000" dirty="0" smtClean="0">
              <a:solidFill>
                <a:srgbClr val="500C0B"/>
              </a:solidFill>
              <a:latin typeface="Calibri"/>
              <a:ea typeface="ＭＳ Ｐゴシック"/>
            </a:endParaRPr>
          </a:p>
          <a:p>
            <a:pPr>
              <a:lnSpc>
                <a:spcPct val="120000"/>
              </a:lnSpc>
              <a:buClr>
                <a:prstClr val="white"/>
              </a:buClr>
            </a:pPr>
            <a:r>
              <a:rPr lang="ja-JP" altLang="en-US" sz="2200" dirty="0">
                <a:solidFill>
                  <a:srgbClr val="00FFFF"/>
                </a:solidFill>
              </a:rPr>
              <a:t>　</a:t>
            </a:r>
            <a:r>
              <a:rPr lang="en-US" altLang="ja-JP" sz="2200" dirty="0">
                <a:solidFill>
                  <a:srgbClr val="00FFFF"/>
                </a:solidFill>
              </a:rPr>
              <a:t> </a:t>
            </a:r>
            <a:r>
              <a:rPr lang="en-US" altLang="ja-JP" sz="2200" dirty="0" smtClean="0">
                <a:solidFill>
                  <a:srgbClr val="00FFFF"/>
                </a:solidFill>
              </a:rPr>
              <a:t> </a:t>
            </a:r>
            <a:r>
              <a:rPr lang="en-US" altLang="ja-JP" sz="2200" dirty="0" smtClean="0">
                <a:solidFill>
                  <a:srgbClr val="FF6600"/>
                </a:solidFill>
              </a:rPr>
              <a:t> </a:t>
            </a:r>
            <a:r>
              <a:rPr lang="ja-JP" altLang="en-US" sz="2200" dirty="0" smtClean="0">
                <a:solidFill>
                  <a:srgbClr val="FF6600"/>
                </a:solidFill>
              </a:rPr>
              <a:t>重元</a:t>
            </a:r>
            <a:r>
              <a:rPr lang="ja-JP" altLang="en-US" sz="2200" dirty="0">
                <a:solidFill>
                  <a:srgbClr val="FF6600"/>
                </a:solidFill>
              </a:rPr>
              <a:t>素量</a:t>
            </a:r>
            <a:endParaRPr lang="en-US" altLang="ja-JP" sz="2200" dirty="0">
              <a:solidFill>
                <a:srgbClr val="FF660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altLang="ja-JP" sz="1900" dirty="0">
                <a:solidFill>
                  <a:srgbClr val="FFFFFF"/>
                </a:solidFill>
              </a:rPr>
              <a:t>12 + log (O/H)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1900" dirty="0" smtClean="0">
                <a:solidFill>
                  <a:srgbClr val="FFFFFF"/>
                </a:solidFill>
              </a:rPr>
              <a:t>特に</a:t>
            </a:r>
            <a:r>
              <a:rPr lang="en-US" altLang="ja-JP" sz="1900" dirty="0" smtClean="0">
                <a:solidFill>
                  <a:srgbClr val="FFFFFF"/>
                </a:solidFill>
              </a:rPr>
              <a:t> </a:t>
            </a:r>
            <a:r>
              <a:rPr lang="en-US" altLang="ja-JP" sz="1900" i="1" dirty="0" smtClean="0">
                <a:solidFill>
                  <a:srgbClr val="FFFFFF"/>
                </a:solidFill>
              </a:rPr>
              <a:t>R23</a:t>
            </a:r>
            <a:r>
              <a:rPr lang="en-US" altLang="ja-JP" sz="1900" dirty="0" smtClean="0">
                <a:solidFill>
                  <a:srgbClr val="FFFFFF"/>
                </a:solidFill>
              </a:rPr>
              <a:t>-index </a:t>
            </a:r>
            <a:r>
              <a:rPr lang="ja-JP" altLang="en-US" sz="1900" dirty="0" smtClean="0">
                <a:solidFill>
                  <a:srgbClr val="FFFFFF"/>
                </a:solidFill>
              </a:rPr>
              <a:t>が敏感</a:t>
            </a:r>
            <a:endParaRPr lang="en-US" altLang="ja-JP" sz="1900" dirty="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664930" y="1484784"/>
            <a:ext cx="5400000" cy="4176000"/>
          </a:xfrm>
          <a:prstGeom prst="rect">
            <a:avLst/>
          </a:prstGeom>
          <a:solidFill>
            <a:schemeClr val="tx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29226" y="5660728"/>
            <a:ext cx="2851286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2000" dirty="0">
                <a:solidFill>
                  <a:srgbClr val="FFFFFF"/>
                </a:solidFill>
                <a:latin typeface="Calibri"/>
                <a:ea typeface="ＭＳ Ｐゴシック"/>
              </a:rPr>
              <a:t>=([OII]+[OIII]</a:t>
            </a:r>
            <a:r>
              <a:rPr lang="en-US" altLang="ja-JP" sz="1600" dirty="0">
                <a:solidFill>
                  <a:srgbClr val="FFFFFF"/>
                </a:solidFill>
                <a:latin typeface="Calibri"/>
                <a:ea typeface="ＭＳ Ｐゴシック"/>
              </a:rPr>
              <a:t>5007,4959</a:t>
            </a:r>
            <a:r>
              <a:rPr lang="en-US" altLang="ja-JP" sz="2000" dirty="0">
                <a:solidFill>
                  <a:srgbClr val="FFFFFF"/>
                </a:solidFill>
                <a:latin typeface="Calibri"/>
                <a:ea typeface="ＭＳ Ｐゴシック"/>
              </a:rPr>
              <a:t>)/Hβ</a:t>
            </a:r>
            <a:endParaRPr lang="ja-JP" altLang="en-US" sz="200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pic>
        <p:nvPicPr>
          <p:cNvPr id="8" name="図 7" descr="o3o2r23_sd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272"/>
            <a:ext cx="5400000" cy="4056567"/>
          </a:xfrm>
          <a:prstGeom prst="rect">
            <a:avLst/>
          </a:prstGeom>
          <a:ln w="38100" cmpd="sng"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688692" y="4335595"/>
            <a:ext cx="1119154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altLang="ja-JP" b="1" dirty="0" smtClean="0">
                <a:ln w="3175" cmpd="sng">
                  <a:noFill/>
                </a:ln>
                <a:solidFill>
                  <a:srgbClr val="FFFFFF"/>
                </a:solidFill>
                <a:latin typeface="Calibri"/>
                <a:ea typeface="ＭＳ Ｐゴシック"/>
              </a:rPr>
              <a:t>SDSS</a:t>
            </a:r>
            <a:r>
              <a:rPr lang="ja-JP" altLang="en-US" b="1" dirty="0" smtClean="0">
                <a:ln w="3175" cmpd="sng">
                  <a:noFill/>
                </a:ln>
                <a:solidFill>
                  <a:srgbClr val="FFFFFF"/>
                </a:solidFill>
                <a:latin typeface="Calibri"/>
                <a:ea typeface="ＭＳ Ｐゴシック"/>
              </a:rPr>
              <a:t>銀河</a:t>
            </a:r>
            <a:endParaRPr lang="ja-JP" altLang="en-US" b="1" dirty="0">
              <a:ln w="3175" cmpd="sng">
                <a:noFill/>
              </a:ln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20649939">
            <a:off x="4380667" y="3186702"/>
            <a:ext cx="1300356" cy="276999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電離パラメーター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024970" y="2132336"/>
            <a:ext cx="0" cy="259228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423523" y="1610658"/>
            <a:ext cx="1029128" cy="27699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重元素量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100069" y="1666101"/>
            <a:ext cx="1415772" cy="369332"/>
          </a:xfrm>
          <a:prstGeom prst="rect">
            <a:avLst/>
          </a:prstGeom>
          <a:solidFill>
            <a:srgbClr val="FF0000">
              <a:alpha val="79000"/>
            </a:srgbClr>
          </a:solidFill>
          <a:ln w="38100" cmpd="sng">
            <a:noFill/>
          </a:ln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b="1" dirty="0" smtClean="0">
                <a:solidFill>
                  <a:prstClr val="white"/>
                </a:solidFill>
                <a:latin typeface="Calibri"/>
                <a:ea typeface="ＭＳ Ｐゴシック"/>
              </a:rPr>
              <a:t>重元素量</a:t>
            </a:r>
            <a:r>
              <a:rPr lang="en-US" altLang="ja-JP" b="1" dirty="0" smtClean="0">
                <a:solidFill>
                  <a:prstClr val="white"/>
                </a:solidFill>
                <a:latin typeface="Calibri"/>
                <a:ea typeface="ＭＳ Ｐゴシック"/>
              </a:rPr>
              <a:t> </a:t>
            </a:r>
            <a:r>
              <a:rPr lang="en-US" altLang="en-US" b="1" dirty="0" smtClean="0">
                <a:solidFill>
                  <a:prstClr val="white"/>
                </a:solidFill>
                <a:latin typeface="Calibri"/>
                <a:ea typeface="ＭＳ Ｐゴシック"/>
              </a:rPr>
              <a:t>低</a:t>
            </a:r>
            <a:endParaRPr lang="ja-JP" altLang="en-US" b="1" baseline="-250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47864" y="1665846"/>
            <a:ext cx="2151250" cy="369332"/>
          </a:xfrm>
          <a:prstGeom prst="rect">
            <a:avLst/>
          </a:prstGeom>
          <a:solidFill>
            <a:srgbClr val="3366FF">
              <a:alpha val="79000"/>
            </a:srgbClr>
          </a:solidFill>
          <a:ln w="38100" cmpd="sng">
            <a:noFill/>
          </a:ln>
        </p:spPr>
        <p:txBody>
          <a:bodyPr wrap="none" rtlCol="0">
            <a:spAutoFit/>
          </a:bodyPr>
          <a:lstStyle/>
          <a:p>
            <a:pPr algn="ctr" defTabSz="914400"/>
            <a:r>
              <a:rPr lang="ja-JP" altLang="en-US" b="1" dirty="0" smtClean="0">
                <a:solidFill>
                  <a:prstClr val="white"/>
                </a:solidFill>
                <a:latin typeface="Calibri"/>
                <a:ea typeface="ＭＳ Ｐゴシック"/>
              </a:rPr>
              <a:t>電離パラメーター</a:t>
            </a:r>
            <a:r>
              <a:rPr lang="en-US" altLang="ja-JP" b="1" dirty="0" smtClean="0">
                <a:solidFill>
                  <a:prstClr val="white"/>
                </a:solidFill>
                <a:latin typeface="Calibri"/>
                <a:ea typeface="ＭＳ Ｐゴシック"/>
              </a:rPr>
              <a:t> </a:t>
            </a:r>
            <a:r>
              <a:rPr lang="ja-JP" altLang="en-US" b="1" dirty="0" smtClean="0">
                <a:solidFill>
                  <a:prstClr val="white"/>
                </a:solidFill>
                <a:latin typeface="Calibri"/>
                <a:ea typeface="ＭＳ Ｐゴシック"/>
              </a:rPr>
              <a:t>高</a:t>
            </a:r>
            <a:endParaRPr lang="ja-JP" altLang="en-US" b="1" baseline="-250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7504" y="2128038"/>
            <a:ext cx="3384376" cy="269217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フリーフォーム 6"/>
          <p:cNvSpPr/>
          <p:nvPr/>
        </p:nvSpPr>
        <p:spPr>
          <a:xfrm rot="21416916">
            <a:off x="7128145" y="2112789"/>
            <a:ext cx="1566408" cy="1096607"/>
          </a:xfrm>
          <a:custGeom>
            <a:avLst/>
            <a:gdLst>
              <a:gd name="connsiteX0" fmla="*/ 0 w 543301"/>
              <a:gd name="connsiteY0" fmla="*/ 0 h 510031"/>
              <a:gd name="connsiteX1" fmla="*/ 408043 w 543301"/>
              <a:gd name="connsiteY1" fmla="*/ 193812 h 510031"/>
              <a:gd name="connsiteX2" fmla="*/ 408043 w 543301"/>
              <a:gd name="connsiteY2" fmla="*/ 193812 h 510031"/>
              <a:gd name="connsiteX3" fmla="*/ 540657 w 543301"/>
              <a:gd name="connsiteY3" fmla="*/ 362122 h 510031"/>
              <a:gd name="connsiteX4" fmla="*/ 499853 w 543301"/>
              <a:gd name="connsiteY4" fmla="*/ 510031 h 510031"/>
              <a:gd name="connsiteX0" fmla="*/ 0 w 558826"/>
              <a:gd name="connsiteY0" fmla="*/ 0 h 510031"/>
              <a:gd name="connsiteX1" fmla="*/ 408043 w 558826"/>
              <a:gd name="connsiteY1" fmla="*/ 193812 h 510031"/>
              <a:gd name="connsiteX2" fmla="*/ 153016 w 558826"/>
              <a:gd name="connsiteY2" fmla="*/ 336620 h 510031"/>
              <a:gd name="connsiteX3" fmla="*/ 540657 w 558826"/>
              <a:gd name="connsiteY3" fmla="*/ 362122 h 510031"/>
              <a:gd name="connsiteX4" fmla="*/ 499853 w 558826"/>
              <a:gd name="connsiteY4" fmla="*/ 510031 h 510031"/>
              <a:gd name="connsiteX0" fmla="*/ 0 w 558826"/>
              <a:gd name="connsiteY0" fmla="*/ 0 h 510031"/>
              <a:gd name="connsiteX1" fmla="*/ 408043 w 558826"/>
              <a:gd name="connsiteY1" fmla="*/ 193812 h 510031"/>
              <a:gd name="connsiteX2" fmla="*/ 540657 w 558826"/>
              <a:gd name="connsiteY2" fmla="*/ 362122 h 510031"/>
              <a:gd name="connsiteX3" fmla="*/ 499853 w 558826"/>
              <a:gd name="connsiteY3" fmla="*/ 510031 h 510031"/>
              <a:gd name="connsiteX0" fmla="*/ 316234 w 899771"/>
              <a:gd name="connsiteY0" fmla="*/ 0 h 918055"/>
              <a:gd name="connsiteX1" fmla="*/ 724277 w 899771"/>
              <a:gd name="connsiteY1" fmla="*/ 193812 h 918055"/>
              <a:gd name="connsiteX2" fmla="*/ 856891 w 899771"/>
              <a:gd name="connsiteY2" fmla="*/ 362122 h 918055"/>
              <a:gd name="connsiteX3" fmla="*/ 0 w 899771"/>
              <a:gd name="connsiteY3" fmla="*/ 918055 h 918055"/>
              <a:gd name="connsiteX0" fmla="*/ 316234 w 1438194"/>
              <a:gd name="connsiteY0" fmla="*/ 0 h 918055"/>
              <a:gd name="connsiteX1" fmla="*/ 724277 w 1438194"/>
              <a:gd name="connsiteY1" fmla="*/ 193812 h 918055"/>
              <a:gd name="connsiteX2" fmla="*/ 1423051 w 1438194"/>
              <a:gd name="connsiteY2" fmla="*/ 433526 h 918055"/>
              <a:gd name="connsiteX3" fmla="*/ 0 w 1438194"/>
              <a:gd name="connsiteY3" fmla="*/ 918055 h 918055"/>
              <a:gd name="connsiteX0" fmla="*/ 316234 w 1552574"/>
              <a:gd name="connsiteY0" fmla="*/ 0 h 918055"/>
              <a:gd name="connsiteX1" fmla="*/ 724277 w 1552574"/>
              <a:gd name="connsiteY1" fmla="*/ 193812 h 918055"/>
              <a:gd name="connsiteX2" fmla="*/ 1407748 w 1552574"/>
              <a:gd name="connsiteY2" fmla="*/ 15301 h 918055"/>
              <a:gd name="connsiteX3" fmla="*/ 1423051 w 1552574"/>
              <a:gd name="connsiteY3" fmla="*/ 433526 h 918055"/>
              <a:gd name="connsiteX4" fmla="*/ 0 w 1552574"/>
              <a:gd name="connsiteY4" fmla="*/ 918055 h 918055"/>
              <a:gd name="connsiteX0" fmla="*/ 316234 w 1552574"/>
              <a:gd name="connsiteY0" fmla="*/ 51043 h 969098"/>
              <a:gd name="connsiteX1" fmla="*/ 1045611 w 1552574"/>
              <a:gd name="connsiteY1" fmla="*/ 40 h 969098"/>
              <a:gd name="connsiteX2" fmla="*/ 1407748 w 1552574"/>
              <a:gd name="connsiteY2" fmla="*/ 66344 h 969098"/>
              <a:gd name="connsiteX3" fmla="*/ 1423051 w 1552574"/>
              <a:gd name="connsiteY3" fmla="*/ 484569 h 969098"/>
              <a:gd name="connsiteX4" fmla="*/ 0 w 1552574"/>
              <a:gd name="connsiteY4" fmla="*/ 969098 h 969098"/>
              <a:gd name="connsiteX0" fmla="*/ 316234 w 1552574"/>
              <a:gd name="connsiteY0" fmla="*/ 20455 h 938510"/>
              <a:gd name="connsiteX1" fmla="*/ 1407748 w 1552574"/>
              <a:gd name="connsiteY1" fmla="*/ 35756 h 938510"/>
              <a:gd name="connsiteX2" fmla="*/ 1423051 w 1552574"/>
              <a:gd name="connsiteY2" fmla="*/ 453981 h 938510"/>
              <a:gd name="connsiteX3" fmla="*/ 0 w 1552574"/>
              <a:gd name="connsiteY3" fmla="*/ 938510 h 938510"/>
              <a:gd name="connsiteX0" fmla="*/ 1060913 w 1552574"/>
              <a:gd name="connsiteY0" fmla="*/ 0 h 1106766"/>
              <a:gd name="connsiteX1" fmla="*/ 1407748 w 1552574"/>
              <a:gd name="connsiteY1" fmla="*/ 204012 h 1106766"/>
              <a:gd name="connsiteX2" fmla="*/ 1423051 w 1552574"/>
              <a:gd name="connsiteY2" fmla="*/ 622237 h 1106766"/>
              <a:gd name="connsiteX3" fmla="*/ 0 w 1552574"/>
              <a:gd name="connsiteY3" fmla="*/ 1106766 h 1106766"/>
              <a:gd name="connsiteX0" fmla="*/ 1060913 w 1552574"/>
              <a:gd name="connsiteY0" fmla="*/ 0 h 1106766"/>
              <a:gd name="connsiteX1" fmla="*/ 1407748 w 1552574"/>
              <a:gd name="connsiteY1" fmla="*/ 204012 h 1106766"/>
              <a:gd name="connsiteX2" fmla="*/ 1423051 w 1552574"/>
              <a:gd name="connsiteY2" fmla="*/ 622237 h 1106766"/>
              <a:gd name="connsiteX3" fmla="*/ 0 w 1552574"/>
              <a:gd name="connsiteY3" fmla="*/ 1106766 h 1106766"/>
              <a:gd name="connsiteX0" fmla="*/ 1045611 w 1552574"/>
              <a:gd name="connsiteY0" fmla="*/ 0 h 1122067"/>
              <a:gd name="connsiteX1" fmla="*/ 1407748 w 1552574"/>
              <a:gd name="connsiteY1" fmla="*/ 219313 h 1122067"/>
              <a:gd name="connsiteX2" fmla="*/ 1423051 w 1552574"/>
              <a:gd name="connsiteY2" fmla="*/ 637538 h 1122067"/>
              <a:gd name="connsiteX3" fmla="*/ 0 w 1552574"/>
              <a:gd name="connsiteY3" fmla="*/ 1122067 h 1122067"/>
              <a:gd name="connsiteX0" fmla="*/ 1045611 w 1564031"/>
              <a:gd name="connsiteY0" fmla="*/ 0 h 1122067"/>
              <a:gd name="connsiteX1" fmla="*/ 1433251 w 1564031"/>
              <a:gd name="connsiteY1" fmla="*/ 198912 h 1122067"/>
              <a:gd name="connsiteX2" fmla="*/ 1423051 w 1564031"/>
              <a:gd name="connsiteY2" fmla="*/ 637538 h 1122067"/>
              <a:gd name="connsiteX3" fmla="*/ 0 w 1564031"/>
              <a:gd name="connsiteY3" fmla="*/ 1122067 h 1122067"/>
              <a:gd name="connsiteX0" fmla="*/ 1045611 w 1564031"/>
              <a:gd name="connsiteY0" fmla="*/ 0 h 1122067"/>
              <a:gd name="connsiteX1" fmla="*/ 1433251 w 1564031"/>
              <a:gd name="connsiteY1" fmla="*/ 198912 h 1122067"/>
              <a:gd name="connsiteX2" fmla="*/ 1423051 w 1564031"/>
              <a:gd name="connsiteY2" fmla="*/ 637538 h 1122067"/>
              <a:gd name="connsiteX3" fmla="*/ 0 w 1564031"/>
              <a:gd name="connsiteY3" fmla="*/ 1122067 h 1122067"/>
              <a:gd name="connsiteX0" fmla="*/ 1045611 w 1564031"/>
              <a:gd name="connsiteY0" fmla="*/ 0 h 1122067"/>
              <a:gd name="connsiteX1" fmla="*/ 1254361 w 1564031"/>
              <a:gd name="connsiteY1" fmla="*/ 86706 h 1122067"/>
              <a:gd name="connsiteX2" fmla="*/ 1433251 w 1564031"/>
              <a:gd name="connsiteY2" fmla="*/ 198912 h 1122067"/>
              <a:gd name="connsiteX3" fmla="*/ 1423051 w 1564031"/>
              <a:gd name="connsiteY3" fmla="*/ 637538 h 1122067"/>
              <a:gd name="connsiteX4" fmla="*/ 0 w 1564031"/>
              <a:gd name="connsiteY4" fmla="*/ 1122067 h 1122067"/>
              <a:gd name="connsiteX0" fmla="*/ 1045611 w 1598799"/>
              <a:gd name="connsiteY0" fmla="*/ 0 h 1122067"/>
              <a:gd name="connsiteX1" fmla="*/ 1254361 w 1598799"/>
              <a:gd name="connsiteY1" fmla="*/ 86706 h 1122067"/>
              <a:gd name="connsiteX2" fmla="*/ 1499559 w 1598799"/>
              <a:gd name="connsiteY2" fmla="*/ 249915 h 1122067"/>
              <a:gd name="connsiteX3" fmla="*/ 1423051 w 1598799"/>
              <a:gd name="connsiteY3" fmla="*/ 637538 h 1122067"/>
              <a:gd name="connsiteX4" fmla="*/ 0 w 1598799"/>
              <a:gd name="connsiteY4" fmla="*/ 1122067 h 1122067"/>
              <a:gd name="connsiteX0" fmla="*/ 1045611 w 1598799"/>
              <a:gd name="connsiteY0" fmla="*/ 0 h 1122067"/>
              <a:gd name="connsiteX1" fmla="*/ 1254361 w 1598799"/>
              <a:gd name="connsiteY1" fmla="*/ 86706 h 1122067"/>
              <a:gd name="connsiteX2" fmla="*/ 1499559 w 1598799"/>
              <a:gd name="connsiteY2" fmla="*/ 249915 h 1122067"/>
              <a:gd name="connsiteX3" fmla="*/ 1423051 w 1598799"/>
              <a:gd name="connsiteY3" fmla="*/ 637538 h 1122067"/>
              <a:gd name="connsiteX4" fmla="*/ 0 w 1598799"/>
              <a:gd name="connsiteY4" fmla="*/ 1122067 h 1122067"/>
              <a:gd name="connsiteX0" fmla="*/ 907897 w 1598799"/>
              <a:gd name="connsiteY0" fmla="*/ 0 h 1065964"/>
              <a:gd name="connsiteX1" fmla="*/ 1254361 w 1598799"/>
              <a:gd name="connsiteY1" fmla="*/ 30603 h 1065964"/>
              <a:gd name="connsiteX2" fmla="*/ 1499559 w 1598799"/>
              <a:gd name="connsiteY2" fmla="*/ 193812 h 1065964"/>
              <a:gd name="connsiteX3" fmla="*/ 1423051 w 1598799"/>
              <a:gd name="connsiteY3" fmla="*/ 581435 h 1065964"/>
              <a:gd name="connsiteX4" fmla="*/ 0 w 1598799"/>
              <a:gd name="connsiteY4" fmla="*/ 1065964 h 1065964"/>
              <a:gd name="connsiteX0" fmla="*/ 907897 w 1598799"/>
              <a:gd name="connsiteY0" fmla="*/ 0 h 1065964"/>
              <a:gd name="connsiteX1" fmla="*/ 1499559 w 1598799"/>
              <a:gd name="connsiteY1" fmla="*/ 193812 h 1065964"/>
              <a:gd name="connsiteX2" fmla="*/ 1423051 w 1598799"/>
              <a:gd name="connsiteY2" fmla="*/ 581435 h 1065964"/>
              <a:gd name="connsiteX3" fmla="*/ 0 w 1598799"/>
              <a:gd name="connsiteY3" fmla="*/ 1065964 h 1065964"/>
              <a:gd name="connsiteX0" fmla="*/ 907897 w 1561616"/>
              <a:gd name="connsiteY0" fmla="*/ 0 h 1065964"/>
              <a:gd name="connsiteX1" fmla="*/ 1428058 w 1561616"/>
              <a:gd name="connsiteY1" fmla="*/ 132526 h 1065964"/>
              <a:gd name="connsiteX2" fmla="*/ 1423051 w 1561616"/>
              <a:gd name="connsiteY2" fmla="*/ 581435 h 1065964"/>
              <a:gd name="connsiteX3" fmla="*/ 0 w 1561616"/>
              <a:gd name="connsiteY3" fmla="*/ 1065964 h 1065964"/>
              <a:gd name="connsiteX0" fmla="*/ 907897 w 1561616"/>
              <a:gd name="connsiteY0" fmla="*/ 0 h 1065964"/>
              <a:gd name="connsiteX1" fmla="*/ 1428058 w 1561616"/>
              <a:gd name="connsiteY1" fmla="*/ 132526 h 1065964"/>
              <a:gd name="connsiteX2" fmla="*/ 1423051 w 1561616"/>
              <a:gd name="connsiteY2" fmla="*/ 581435 h 1065964"/>
              <a:gd name="connsiteX3" fmla="*/ 0 w 1561616"/>
              <a:gd name="connsiteY3" fmla="*/ 1065964 h 1065964"/>
              <a:gd name="connsiteX0" fmla="*/ 907897 w 1561616"/>
              <a:gd name="connsiteY0" fmla="*/ 0 h 1065964"/>
              <a:gd name="connsiteX1" fmla="*/ 1428058 w 1561616"/>
              <a:gd name="connsiteY1" fmla="*/ 132526 h 1065964"/>
              <a:gd name="connsiteX2" fmla="*/ 1423051 w 1561616"/>
              <a:gd name="connsiteY2" fmla="*/ 581435 h 1065964"/>
              <a:gd name="connsiteX3" fmla="*/ 0 w 1561616"/>
              <a:gd name="connsiteY3" fmla="*/ 1065964 h 1065964"/>
              <a:gd name="connsiteX0" fmla="*/ 907897 w 1561616"/>
              <a:gd name="connsiteY0" fmla="*/ 0 h 1065964"/>
              <a:gd name="connsiteX1" fmla="*/ 1428058 w 1561616"/>
              <a:gd name="connsiteY1" fmla="*/ 132526 h 1065964"/>
              <a:gd name="connsiteX2" fmla="*/ 1423051 w 1561616"/>
              <a:gd name="connsiteY2" fmla="*/ 581435 h 1065964"/>
              <a:gd name="connsiteX3" fmla="*/ 0 w 1561616"/>
              <a:gd name="connsiteY3" fmla="*/ 1065964 h 1065964"/>
              <a:gd name="connsiteX0" fmla="*/ 907897 w 1561616"/>
              <a:gd name="connsiteY0" fmla="*/ 0 h 1065964"/>
              <a:gd name="connsiteX1" fmla="*/ 1428058 w 1561616"/>
              <a:gd name="connsiteY1" fmla="*/ 132526 h 1065964"/>
              <a:gd name="connsiteX2" fmla="*/ 1423051 w 1561616"/>
              <a:gd name="connsiteY2" fmla="*/ 581435 h 1065964"/>
              <a:gd name="connsiteX3" fmla="*/ 0 w 1561616"/>
              <a:gd name="connsiteY3" fmla="*/ 1065964 h 1065964"/>
              <a:gd name="connsiteX0" fmla="*/ 907897 w 1526512"/>
              <a:gd name="connsiteY0" fmla="*/ 0 h 1065964"/>
              <a:gd name="connsiteX1" fmla="*/ 1339533 w 1526512"/>
              <a:gd name="connsiteY1" fmla="*/ 112098 h 1065964"/>
              <a:gd name="connsiteX2" fmla="*/ 1423051 w 1526512"/>
              <a:gd name="connsiteY2" fmla="*/ 581435 h 1065964"/>
              <a:gd name="connsiteX3" fmla="*/ 0 w 1526512"/>
              <a:gd name="connsiteY3" fmla="*/ 1065964 h 1065964"/>
              <a:gd name="connsiteX0" fmla="*/ 1010041 w 1526512"/>
              <a:gd name="connsiteY0" fmla="*/ 0 h 1106821"/>
              <a:gd name="connsiteX1" fmla="*/ 1339533 w 1526512"/>
              <a:gd name="connsiteY1" fmla="*/ 152955 h 1106821"/>
              <a:gd name="connsiteX2" fmla="*/ 1423051 w 1526512"/>
              <a:gd name="connsiteY2" fmla="*/ 622292 h 1106821"/>
              <a:gd name="connsiteX3" fmla="*/ 0 w 1526512"/>
              <a:gd name="connsiteY3" fmla="*/ 1106821 h 1106821"/>
              <a:gd name="connsiteX0" fmla="*/ 1010041 w 1560055"/>
              <a:gd name="connsiteY0" fmla="*/ 0 h 1106821"/>
              <a:gd name="connsiteX1" fmla="*/ 1424653 w 1560055"/>
              <a:gd name="connsiteY1" fmla="*/ 231264 h 1106821"/>
              <a:gd name="connsiteX2" fmla="*/ 1423051 w 1560055"/>
              <a:gd name="connsiteY2" fmla="*/ 622292 h 1106821"/>
              <a:gd name="connsiteX3" fmla="*/ 0 w 1560055"/>
              <a:gd name="connsiteY3" fmla="*/ 1106821 h 1106821"/>
              <a:gd name="connsiteX0" fmla="*/ 1010041 w 1560055"/>
              <a:gd name="connsiteY0" fmla="*/ 0 h 1106821"/>
              <a:gd name="connsiteX1" fmla="*/ 1424653 w 1560055"/>
              <a:gd name="connsiteY1" fmla="*/ 231264 h 1106821"/>
              <a:gd name="connsiteX2" fmla="*/ 1423051 w 1560055"/>
              <a:gd name="connsiteY2" fmla="*/ 622292 h 1106821"/>
              <a:gd name="connsiteX3" fmla="*/ 0 w 1560055"/>
              <a:gd name="connsiteY3" fmla="*/ 1106821 h 1106821"/>
              <a:gd name="connsiteX0" fmla="*/ 1010041 w 1560055"/>
              <a:gd name="connsiteY0" fmla="*/ 0 h 1106821"/>
              <a:gd name="connsiteX1" fmla="*/ 1424653 w 1560055"/>
              <a:gd name="connsiteY1" fmla="*/ 231264 h 1106821"/>
              <a:gd name="connsiteX2" fmla="*/ 1423051 w 1560055"/>
              <a:gd name="connsiteY2" fmla="*/ 622292 h 1106821"/>
              <a:gd name="connsiteX3" fmla="*/ 0 w 1560055"/>
              <a:gd name="connsiteY3" fmla="*/ 1106821 h 1106821"/>
              <a:gd name="connsiteX0" fmla="*/ 1010041 w 1560055"/>
              <a:gd name="connsiteY0" fmla="*/ 0 h 1106821"/>
              <a:gd name="connsiteX1" fmla="*/ 1424653 w 1560055"/>
              <a:gd name="connsiteY1" fmla="*/ 231264 h 1106821"/>
              <a:gd name="connsiteX2" fmla="*/ 1423051 w 1560055"/>
              <a:gd name="connsiteY2" fmla="*/ 622292 h 1106821"/>
              <a:gd name="connsiteX3" fmla="*/ 0 w 1560055"/>
              <a:gd name="connsiteY3" fmla="*/ 1106821 h 1106821"/>
              <a:gd name="connsiteX0" fmla="*/ 1010041 w 1560055"/>
              <a:gd name="connsiteY0" fmla="*/ 0 h 1106821"/>
              <a:gd name="connsiteX1" fmla="*/ 1424653 w 1560055"/>
              <a:gd name="connsiteY1" fmla="*/ 231264 h 1106821"/>
              <a:gd name="connsiteX2" fmla="*/ 1423051 w 1560055"/>
              <a:gd name="connsiteY2" fmla="*/ 622292 h 1106821"/>
              <a:gd name="connsiteX3" fmla="*/ 0 w 1560055"/>
              <a:gd name="connsiteY3" fmla="*/ 1106821 h 1106821"/>
              <a:gd name="connsiteX0" fmla="*/ 1010041 w 1566408"/>
              <a:gd name="connsiteY0" fmla="*/ 0 h 1106821"/>
              <a:gd name="connsiteX1" fmla="*/ 1438273 w 1566408"/>
              <a:gd name="connsiteY1" fmla="*/ 217645 h 1106821"/>
              <a:gd name="connsiteX2" fmla="*/ 1423051 w 1566408"/>
              <a:gd name="connsiteY2" fmla="*/ 622292 h 1106821"/>
              <a:gd name="connsiteX3" fmla="*/ 0 w 1566408"/>
              <a:gd name="connsiteY3" fmla="*/ 1106821 h 1106821"/>
              <a:gd name="connsiteX0" fmla="*/ 1010041 w 1566408"/>
              <a:gd name="connsiteY0" fmla="*/ 0 h 1106821"/>
              <a:gd name="connsiteX1" fmla="*/ 1438273 w 1566408"/>
              <a:gd name="connsiteY1" fmla="*/ 217645 h 1106821"/>
              <a:gd name="connsiteX2" fmla="*/ 1423051 w 1566408"/>
              <a:gd name="connsiteY2" fmla="*/ 622292 h 1106821"/>
              <a:gd name="connsiteX3" fmla="*/ 0 w 1566408"/>
              <a:gd name="connsiteY3" fmla="*/ 1106821 h 1106821"/>
              <a:gd name="connsiteX0" fmla="*/ 1003231 w 1566408"/>
              <a:gd name="connsiteY0" fmla="*/ 0 h 1096607"/>
              <a:gd name="connsiteX1" fmla="*/ 1438273 w 1566408"/>
              <a:gd name="connsiteY1" fmla="*/ 207431 h 1096607"/>
              <a:gd name="connsiteX2" fmla="*/ 1423051 w 1566408"/>
              <a:gd name="connsiteY2" fmla="*/ 612078 h 1096607"/>
              <a:gd name="connsiteX3" fmla="*/ 0 w 1566408"/>
              <a:gd name="connsiteY3" fmla="*/ 1096607 h 1096607"/>
              <a:gd name="connsiteX0" fmla="*/ 1003231 w 1566408"/>
              <a:gd name="connsiteY0" fmla="*/ 0 h 1096607"/>
              <a:gd name="connsiteX1" fmla="*/ 1438273 w 1566408"/>
              <a:gd name="connsiteY1" fmla="*/ 193812 h 1096607"/>
              <a:gd name="connsiteX2" fmla="*/ 1423051 w 1566408"/>
              <a:gd name="connsiteY2" fmla="*/ 612078 h 1096607"/>
              <a:gd name="connsiteX3" fmla="*/ 0 w 1566408"/>
              <a:gd name="connsiteY3" fmla="*/ 1096607 h 10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408" h="1096607">
                <a:moveTo>
                  <a:pt x="1003231" y="0"/>
                </a:moveTo>
                <a:cubicBezTo>
                  <a:pt x="1150328" y="53996"/>
                  <a:pt x="1349009" y="144573"/>
                  <a:pt x="1438273" y="193812"/>
                </a:cubicBezTo>
                <a:cubicBezTo>
                  <a:pt x="1554735" y="233764"/>
                  <a:pt x="1662763" y="461612"/>
                  <a:pt x="1423051" y="612078"/>
                </a:cubicBezTo>
                <a:cubicBezTo>
                  <a:pt x="1183339" y="762544"/>
                  <a:pt x="0" y="1096607"/>
                  <a:pt x="0" y="1096607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0" y="0"/>
            <a:ext cx="8820472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/>
              <a:t>  </a:t>
            </a:r>
            <a:r>
              <a:rPr lang="ja-JP" altLang="en-US" sz="3600" dirty="0" smtClean="0"/>
              <a:t>本研究</a:t>
            </a:r>
            <a:endParaRPr lang="ja-JP" altLang="en-US" sz="36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53752" y="764704"/>
            <a:ext cx="1925960" cy="0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下矢印 32"/>
          <p:cNvSpPr>
            <a:spLocks noChangeAspect="1"/>
          </p:cNvSpPr>
          <p:nvPr/>
        </p:nvSpPr>
        <p:spPr>
          <a:xfrm>
            <a:off x="1547663" y="5229200"/>
            <a:ext cx="380741" cy="396000"/>
          </a:xfrm>
          <a:prstGeom prst="downArrow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1520" y="5733256"/>
            <a:ext cx="7560840" cy="948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20000"/>
              </a:lnSpc>
              <a:buFont typeface="Arial"/>
              <a:buChar char="•"/>
            </a:pPr>
            <a:r>
              <a:rPr lang="ja-JP" altLang="en-US" sz="2200" dirty="0" smtClean="0">
                <a:solidFill>
                  <a:srgbClr val="FFFF00"/>
                </a:solidFill>
                <a:latin typeface="Calibri"/>
                <a:ea typeface="ＭＳ Ｐゴシック"/>
              </a:rPr>
              <a:t>電離パラメーターの進化</a:t>
            </a:r>
            <a:endParaRPr lang="en-US" altLang="ja-JP" sz="2200" dirty="0" smtClean="0">
              <a:solidFill>
                <a:srgbClr val="FFFF00"/>
              </a:solidFill>
              <a:latin typeface="Calibri"/>
              <a:ea typeface="ＭＳ Ｐゴシック"/>
            </a:endParaRPr>
          </a:p>
          <a:p>
            <a:pPr marL="342900" indent="-342900" defTabSz="914400">
              <a:lnSpc>
                <a:spcPct val="120000"/>
              </a:lnSpc>
              <a:buFont typeface="Arial"/>
              <a:buChar char="•"/>
            </a:pPr>
            <a:endParaRPr lang="en-US" altLang="ja-JP" sz="300" dirty="0" smtClean="0">
              <a:solidFill>
                <a:srgbClr val="FFFF00"/>
              </a:solidFill>
              <a:latin typeface="Calibri"/>
              <a:ea typeface="ＭＳ Ｐゴシック"/>
            </a:endParaRPr>
          </a:p>
          <a:p>
            <a:pPr marL="342900" indent="-342900" defTabSz="914400">
              <a:lnSpc>
                <a:spcPct val="120000"/>
              </a:lnSpc>
              <a:buFont typeface="Arial"/>
              <a:buChar char="•"/>
            </a:pPr>
            <a:r>
              <a:rPr lang="ja-JP" altLang="en-US" sz="2200" dirty="0" smtClean="0">
                <a:solidFill>
                  <a:srgbClr val="FFFF00"/>
                </a:solidFill>
                <a:latin typeface="Calibri"/>
                <a:ea typeface="ＭＳ Ｐゴシック"/>
              </a:rPr>
              <a:t>重元素量や質量</a:t>
            </a:r>
            <a:r>
              <a:rPr lang="en-US" altLang="ja-JP" sz="2200" dirty="0" smtClean="0">
                <a:solidFill>
                  <a:srgbClr val="FFFF00"/>
                </a:solidFill>
                <a:latin typeface="Calibri"/>
                <a:ea typeface="ＭＳ Ｐゴシック"/>
              </a:rPr>
              <a:t>, </a:t>
            </a:r>
            <a:r>
              <a:rPr lang="ja-JP" altLang="en-US" sz="2200" dirty="0" smtClean="0">
                <a:solidFill>
                  <a:srgbClr val="FFFF00"/>
                </a:solidFill>
                <a:latin typeface="Calibri"/>
                <a:ea typeface="ＭＳ Ｐゴシック"/>
              </a:rPr>
              <a:t>星形成率との関係（</a:t>
            </a:r>
            <a:r>
              <a:rPr lang="en-US" altLang="ja-JP" sz="2200" dirty="0" smtClean="0">
                <a:solidFill>
                  <a:srgbClr val="FFFF00"/>
                </a:solidFill>
                <a:latin typeface="Calibri"/>
                <a:ea typeface="ＭＳ Ｐゴシック"/>
              </a:rPr>
              <a:t>FMR</a:t>
            </a:r>
            <a:r>
              <a:rPr lang="ja-JP" altLang="en-US" sz="2200" dirty="0" smtClean="0">
                <a:solidFill>
                  <a:srgbClr val="FFFF00"/>
                </a:solidFill>
                <a:latin typeface="Calibri"/>
                <a:ea typeface="ＭＳ Ｐゴシック"/>
              </a:rPr>
              <a:t>へ与える影響）</a:t>
            </a:r>
            <a:endParaRPr lang="en-US" altLang="ja-JP" sz="2200" dirty="0">
              <a:solidFill>
                <a:srgbClr val="FFFF00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 smtClean="0">
                <a:solidFill>
                  <a:srgbClr val="FFFFFF"/>
                </a:solidFill>
              </a:rPr>
              <a:t>1. </a:t>
            </a:r>
            <a:r>
              <a:rPr lang="ja-JP" altLang="en-US" sz="1600" b="1" u="sng" dirty="0" smtClean="0">
                <a:solidFill>
                  <a:srgbClr val="FFFFFF"/>
                </a:solidFill>
              </a:rPr>
              <a:t>序論</a:t>
            </a:r>
            <a:r>
              <a:rPr lang="en-US" altLang="ja-JP" sz="1600" b="1" u="sng" dirty="0" smtClean="0">
                <a:solidFill>
                  <a:srgbClr val="FFFFFF"/>
                </a:solidFill>
              </a:rPr>
              <a:t> </a:t>
            </a:r>
            <a:endParaRPr kumimoji="1" lang="ja-JP" altLang="en-US" sz="1600" b="1" u="sng" dirty="0">
              <a:solidFill>
                <a:srgbClr val="FFFFFF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5536" y="973177"/>
            <a:ext cx="5884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 smtClean="0">
                <a:solidFill>
                  <a:srgbClr val="FFFFFF"/>
                </a:solidFill>
              </a:rPr>
              <a:t>電離パラメーターと重元素量を一緒に考察</a:t>
            </a:r>
            <a:endParaRPr lang="en-US" altLang="ja-JP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>
          <a:xfrm>
            <a:off x="0" y="0"/>
            <a:ext cx="8820472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rgbClr val="FFFFFF"/>
                </a:solidFill>
              </a:rPr>
              <a:t>  </a:t>
            </a:r>
            <a:r>
              <a:rPr lang="ja-JP" altLang="en-US" sz="3600" dirty="0" smtClean="0">
                <a:solidFill>
                  <a:srgbClr val="FFFFFF"/>
                </a:solidFill>
              </a:rPr>
              <a:t>電離パラメーターと重元素量</a:t>
            </a:r>
            <a:endParaRPr lang="ja-JP" altLang="en-US" sz="3600" dirty="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53752" y="764704"/>
            <a:ext cx="6606480" cy="0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 smtClean="0">
                <a:solidFill>
                  <a:srgbClr val="FFFFFF"/>
                </a:solidFill>
              </a:rPr>
              <a:t>2. </a:t>
            </a:r>
            <a:r>
              <a:rPr lang="ja-JP" altLang="en-US" sz="1600" b="1" u="sng" dirty="0" smtClean="0">
                <a:solidFill>
                  <a:srgbClr val="FFFFFF"/>
                </a:solidFill>
              </a:rPr>
              <a:t>結果</a:t>
            </a:r>
            <a:r>
              <a:rPr lang="en-US" altLang="ja-JP" sz="1600" b="1" u="sng" dirty="0" smtClean="0">
                <a:solidFill>
                  <a:srgbClr val="FFFFFF"/>
                </a:solidFill>
              </a:rPr>
              <a:t> </a:t>
            </a:r>
            <a:endParaRPr kumimoji="1" lang="ja-JP" altLang="en-US" sz="1600" b="1" u="sng" dirty="0">
              <a:solidFill>
                <a:srgbClr val="FFFF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0" y="1300698"/>
            <a:ext cx="1547664" cy="4493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300" dirty="0" smtClean="0">
                <a:solidFill>
                  <a:srgbClr val="FF0000"/>
                </a:solidFill>
              </a:rPr>
              <a:t>z=2-3 LAEs</a:t>
            </a:r>
          </a:p>
          <a:p>
            <a:r>
              <a:rPr kumimoji="1" lang="en-US" altLang="ja-JP" sz="1300" dirty="0" smtClean="0">
                <a:solidFill>
                  <a:srgbClr val="FFFFFF"/>
                </a:solidFill>
              </a:rPr>
              <a:t> </a:t>
            </a:r>
            <a:r>
              <a:rPr lang="en-US" altLang="ja-JP" sz="1300" dirty="0">
                <a:solidFill>
                  <a:srgbClr val="FFFFFF"/>
                </a:solidFill>
              </a:rPr>
              <a:t>Nakajima+</a:t>
            </a:r>
            <a:r>
              <a:rPr lang="en-US" altLang="ja-JP" sz="1300" dirty="0" smtClean="0">
                <a:solidFill>
                  <a:srgbClr val="FFFFFF"/>
                </a:solidFill>
              </a:rPr>
              <a:t>13</a:t>
            </a:r>
            <a:endParaRPr kumimoji="1" lang="en-US" altLang="ja-JP" sz="1300" dirty="0" smtClean="0">
              <a:solidFill>
                <a:srgbClr val="FFFFFF"/>
              </a:solidFill>
            </a:endParaRPr>
          </a:p>
          <a:p>
            <a:r>
              <a:rPr lang="en-US" altLang="ja-JP" sz="1300" dirty="0">
                <a:solidFill>
                  <a:srgbClr val="FFFFFF"/>
                </a:solidFill>
              </a:rPr>
              <a:t> </a:t>
            </a:r>
            <a:r>
              <a:rPr kumimoji="1" lang="en-US" altLang="ja-JP" sz="1300" dirty="0" smtClean="0">
                <a:solidFill>
                  <a:srgbClr val="FFFFFF"/>
                </a:solidFill>
              </a:rPr>
              <a:t>Fosbury+03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Erb+10</a:t>
            </a:r>
          </a:p>
          <a:p>
            <a:r>
              <a:rPr kumimoji="1" lang="en-US" altLang="ja-JP" sz="1300" dirty="0" smtClean="0">
                <a:solidFill>
                  <a:srgbClr val="FFFFFF"/>
                </a:solidFill>
              </a:rPr>
              <a:t> Christensen+12</a:t>
            </a:r>
          </a:p>
          <a:p>
            <a:r>
              <a:rPr lang="en-US" altLang="ja-JP" sz="1300" dirty="0">
                <a:solidFill>
                  <a:srgbClr val="500C0B"/>
                </a:solidFill>
              </a:rPr>
              <a:t> </a:t>
            </a:r>
            <a:endParaRPr lang="en-US" altLang="ja-JP" sz="1300" dirty="0"/>
          </a:p>
          <a:p>
            <a:r>
              <a:rPr kumimoji="1" lang="en-US" altLang="ja-JP" sz="1300" dirty="0" smtClean="0">
                <a:solidFill>
                  <a:srgbClr val="3366FF"/>
                </a:solidFill>
              </a:rPr>
              <a:t>z=2-3 LBGs</a:t>
            </a:r>
          </a:p>
          <a:p>
            <a:r>
              <a:rPr kumimoji="1" lang="en-US" altLang="ja-JP" sz="1300" dirty="0" smtClean="0">
                <a:solidFill>
                  <a:srgbClr val="FFFFFF"/>
                </a:solidFill>
              </a:rPr>
              <a:t> Pettini+01</a:t>
            </a:r>
            <a:endParaRPr lang="en-US" altLang="ja-JP" sz="1300" dirty="0">
              <a:solidFill>
                <a:srgbClr val="FFFFFF"/>
              </a:solidFill>
            </a:endParaRPr>
          </a:p>
          <a:p>
            <a:r>
              <a:rPr lang="en-US" altLang="ja-JP" sz="1300" dirty="0">
                <a:solidFill>
                  <a:srgbClr val="FFFFFF"/>
                </a:solidFill>
              </a:rPr>
              <a:t> Maiolino+08</a:t>
            </a:r>
          </a:p>
          <a:p>
            <a:r>
              <a:rPr lang="en-US" altLang="ja-JP" sz="1300" dirty="0">
                <a:solidFill>
                  <a:srgbClr val="FFFFFF"/>
                </a:solidFill>
              </a:rPr>
              <a:t> Mannucci+</a:t>
            </a:r>
            <a:r>
              <a:rPr lang="en-US" altLang="ja-JP" sz="1300" dirty="0" smtClean="0">
                <a:solidFill>
                  <a:srgbClr val="FFFFFF"/>
                </a:solidFill>
              </a:rPr>
              <a:t>09</a:t>
            </a:r>
            <a:endParaRPr kumimoji="1" lang="en-US" altLang="ja-JP" sz="1300" dirty="0" smtClean="0">
              <a:solidFill>
                <a:srgbClr val="FFFFFF"/>
              </a:solidFill>
            </a:endParaRP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Richard+11</a:t>
            </a:r>
          </a:p>
          <a:p>
            <a:r>
              <a:rPr kumimoji="1" lang="en-US" altLang="ja-JP" sz="1300" dirty="0" smtClean="0">
                <a:solidFill>
                  <a:srgbClr val="FFFFFF"/>
                </a:solidFill>
              </a:rPr>
              <a:t> Rigby+11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Christensen+12 </a:t>
            </a:r>
          </a:p>
          <a:p>
            <a:r>
              <a:rPr kumimoji="1" lang="en-US" altLang="ja-JP" sz="1300" dirty="0" smtClean="0">
                <a:solidFill>
                  <a:srgbClr val="FFFFFF"/>
                </a:solidFill>
              </a:rPr>
              <a:t> Wuyts+12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Belli+13</a:t>
            </a:r>
          </a:p>
          <a:p>
            <a:endParaRPr kumimoji="1" lang="en-US" altLang="ja-JP" sz="1300" dirty="0"/>
          </a:p>
          <a:p>
            <a:r>
              <a:rPr lang="en-US" altLang="ja-JP" sz="1300" dirty="0" smtClean="0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en-US" altLang="ja-JP" sz="1300" dirty="0" smtClean="0">
                <a:solidFill>
                  <a:schemeClr val="tx1">
                    <a:lumMod val="50000"/>
                  </a:schemeClr>
                </a:solidFill>
                <a:latin typeface="Osaka"/>
                <a:ea typeface="Osaka"/>
                <a:cs typeface="Osaka"/>
              </a:rPr>
              <a:t>~</a:t>
            </a:r>
            <a:r>
              <a:rPr lang="en-US" altLang="ja-JP" sz="1300" dirty="0" smtClean="0">
                <a:solidFill>
                  <a:schemeClr val="tx1">
                    <a:lumMod val="50000"/>
                  </a:schemeClr>
                </a:solidFill>
              </a:rPr>
              <a:t>1 galaxies</a:t>
            </a:r>
          </a:p>
          <a:p>
            <a:r>
              <a:rPr lang="en-US" altLang="ja-JP" sz="1300" dirty="0" smtClean="0">
                <a:solidFill>
                  <a:srgbClr val="500C0B"/>
                </a:solidFill>
              </a:rPr>
              <a:t> </a:t>
            </a:r>
            <a:r>
              <a:rPr lang="en-US" altLang="ja-JP" sz="1300" dirty="0" smtClean="0">
                <a:solidFill>
                  <a:srgbClr val="FFFFFF"/>
                </a:solidFill>
              </a:rPr>
              <a:t>Savaglio+05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Maier+05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Queyrel+09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Chrsitensen</a:t>
            </a:r>
            <a:r>
              <a:rPr lang="en-US" altLang="ja-JP" sz="1300" dirty="0">
                <a:solidFill>
                  <a:srgbClr val="FFFFFF"/>
                </a:solidFill>
              </a:rPr>
              <a:t>+</a:t>
            </a:r>
            <a:r>
              <a:rPr lang="en-US" altLang="ja-JP" sz="1300" dirty="0" smtClean="0">
                <a:solidFill>
                  <a:srgbClr val="FFFFFF"/>
                </a:solidFill>
              </a:rPr>
              <a:t>12</a:t>
            </a:r>
          </a:p>
          <a:p>
            <a:r>
              <a:rPr lang="en-US" altLang="ja-JP" sz="1300" dirty="0" smtClean="0">
                <a:solidFill>
                  <a:srgbClr val="FFFFFF"/>
                </a:solidFill>
              </a:rPr>
              <a:t> Henry</a:t>
            </a:r>
            <a:r>
              <a:rPr lang="en-US" altLang="ja-JP" sz="1300" dirty="0">
                <a:solidFill>
                  <a:srgbClr val="FFFFFF"/>
                </a:solidFill>
              </a:rPr>
              <a:t>+</a:t>
            </a:r>
            <a:r>
              <a:rPr lang="en-US" altLang="ja-JP" sz="1300" dirty="0" smtClean="0">
                <a:solidFill>
                  <a:srgbClr val="FFFFFF"/>
                </a:solidFill>
              </a:rPr>
              <a:t>13</a:t>
            </a:r>
            <a:endParaRPr lang="en-US" altLang="ja-JP" sz="1300" dirty="0">
              <a:solidFill>
                <a:srgbClr val="FFFFFF"/>
              </a:solidFill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5112400" y="1511498"/>
            <a:ext cx="3060000" cy="2304000"/>
            <a:chOff x="6372200" y="2132856"/>
            <a:chExt cx="3060000" cy="2304000"/>
          </a:xfrm>
        </p:grpSpPr>
        <p:sp>
          <p:nvSpPr>
            <p:cNvPr id="8" name="正方形/長方形 7"/>
            <p:cNvSpPr/>
            <p:nvPr/>
          </p:nvSpPr>
          <p:spPr>
            <a:xfrm>
              <a:off x="6372200" y="2132856"/>
              <a:ext cx="3060000" cy="2304000"/>
            </a:xfrm>
            <a:prstGeom prst="rect">
              <a:avLst/>
            </a:prstGeom>
            <a:solidFill>
              <a:srgbClr val="FFFFFF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Z_qion_v3_highz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132856"/>
              <a:ext cx="3054676" cy="2304000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6300192" y="382097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FFFF"/>
                </a:solidFill>
              </a:rPr>
              <a:t>重元素量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4146267" y="2489482"/>
            <a:ext cx="1665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FFFF"/>
                </a:solidFill>
              </a:rPr>
              <a:t>電離パラメーター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55" name="下矢印 54"/>
          <p:cNvSpPr>
            <a:spLocks noChangeAspect="1"/>
          </p:cNvSpPr>
          <p:nvPr/>
        </p:nvSpPr>
        <p:spPr>
          <a:xfrm rot="16200000">
            <a:off x="4004307" y="2444503"/>
            <a:ext cx="415354" cy="432000"/>
          </a:xfrm>
          <a:prstGeom prst="downArrow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FF"/>
              </a:solidFill>
            </a:endParaRPr>
          </a:p>
        </p:txBody>
      </p:sp>
      <p:grpSp>
        <p:nvGrpSpPr>
          <p:cNvPr id="42" name="図形グループ 41"/>
          <p:cNvGrpSpPr/>
          <p:nvPr/>
        </p:nvGrpSpPr>
        <p:grpSpPr>
          <a:xfrm>
            <a:off x="1331640" y="1296281"/>
            <a:ext cx="6156360" cy="4941031"/>
            <a:chOff x="1331640" y="1624383"/>
            <a:chExt cx="6156360" cy="4941031"/>
          </a:xfrm>
        </p:grpSpPr>
        <p:sp>
          <p:nvSpPr>
            <p:cNvPr id="43" name="正方形/長方形 42"/>
            <p:cNvSpPr/>
            <p:nvPr/>
          </p:nvSpPr>
          <p:spPr>
            <a:xfrm>
              <a:off x="1368000" y="1624383"/>
              <a:ext cx="6120000" cy="4608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44" name="図 43" descr="o3o2r23_highz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672" y="1700808"/>
              <a:ext cx="5940000" cy="4462224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4601034" y="6165304"/>
              <a:ext cx="2851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=([OII]+[OIII]</a:t>
              </a: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5007,4959</a:t>
              </a: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)/Hβ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542872" y="1783849"/>
              <a:ext cx="1029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重元素量</a:t>
              </a:r>
              <a:endPara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20649939">
              <a:off x="2280864" y="3483906"/>
              <a:ext cx="1300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電離パラメーター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584543" y="3284984"/>
              <a:ext cx="8321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5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rPr>
                <a:t>LBGs</a:t>
              </a:r>
              <a:endParaRPr kumimoji="1" lang="ja-JP" altLang="en-US" sz="25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331640" y="5949280"/>
              <a:ext cx="1620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Nakajima&amp;Ouchi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2014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617887" y="2303874"/>
              <a:ext cx="79878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5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</a:rPr>
                <a:t>LAEs</a:t>
              </a:r>
              <a:endParaRPr kumimoji="1" lang="ja-JP" altLang="en-US" sz="25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584730" y="4149080"/>
              <a:ext cx="182383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5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>
                      <a:lumMod val="75000"/>
                    </a:sysClr>
                  </a:solidFill>
                  <a:effectLst/>
                  <a:uLnTx/>
                  <a:uFillTx/>
                </a:rPr>
                <a:t>z</a:t>
              </a:r>
              <a:r>
                <a:rPr kumimoji="0" lang="en-US" altLang="ja-JP" sz="25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>
                      <a:lumMod val="75000"/>
                    </a:sysClr>
                  </a:solidFill>
                  <a:effectLst/>
                  <a:uLnTx/>
                  <a:uFillTx/>
                  <a:latin typeface="Osaka"/>
                  <a:ea typeface="Osaka"/>
                  <a:cs typeface="Osaka"/>
                </a:rPr>
                <a:t>~</a:t>
              </a:r>
              <a:r>
                <a:rPr kumimoji="0" lang="en-US" altLang="ja-JP" sz="2500" b="1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>
                      <a:lumMod val="75000"/>
                    </a:sysClr>
                  </a:solidFill>
                  <a:effectLst/>
                  <a:uLnTx/>
                  <a:uFillTx/>
                </a:rPr>
                <a:t>1 galaxies</a:t>
              </a:r>
              <a:endParaRPr kumimoji="1" lang="ja-JP" altLang="en-US" sz="25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707904" y="4797152"/>
              <a:ext cx="1119154" cy="369332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 smtClean="0">
                  <a:ln w="3175" cmpd="sng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SDSS</a:t>
              </a:r>
              <a:r>
                <a:rPr kumimoji="0" lang="ja-JP" altLang="en-US" sz="1800" b="1" i="0" u="none" strike="noStrike" kern="0" cap="none" spc="0" normalizeH="0" baseline="0" noProof="0" dirty="0" smtClean="0">
                  <a:ln w="3175" cmpd="sng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銀河</a:t>
              </a:r>
              <a:endParaRPr kumimoji="0" lang="ja-JP" altLang="en-U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215008" y="4186116"/>
            <a:ext cx="8928992" cy="2483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20000"/>
              </a:lnSpc>
              <a:buFont typeface="Arial"/>
              <a:buChar char="•"/>
            </a:pPr>
            <a:r>
              <a:rPr lang="ja-JP" altLang="en-US" sz="2200" dirty="0" smtClean="0">
                <a:solidFill>
                  <a:srgbClr val="FF6600"/>
                </a:solidFill>
                <a:latin typeface="Calibri"/>
                <a:ea typeface="ＭＳ Ｐゴシック"/>
              </a:rPr>
              <a:t>遠方銀河ほど典型的に高い電離パラメーター・低い重元素量を持つ</a:t>
            </a:r>
            <a:endParaRPr lang="en-US" altLang="ja-JP" sz="2200" dirty="0" smtClean="0">
              <a:solidFill>
                <a:srgbClr val="FF6600"/>
              </a:solidFill>
              <a:latin typeface="Calibri"/>
              <a:ea typeface="ＭＳ Ｐゴシック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ja-JP" altLang="en-US" sz="1900" dirty="0" smtClean="0">
                <a:latin typeface="Calibri"/>
                <a:ea typeface="ＭＳ Ｐゴシック"/>
              </a:rPr>
              <a:t>質量</a:t>
            </a:r>
            <a:r>
              <a:rPr lang="en-US" altLang="ja-JP" sz="1900" dirty="0" smtClean="0">
                <a:latin typeface="Calibri"/>
                <a:ea typeface="ＭＳ Ｐゴシック"/>
              </a:rPr>
              <a:t>, </a:t>
            </a:r>
            <a:r>
              <a:rPr lang="ja-JP" altLang="en-US" sz="1900" dirty="0" smtClean="0">
                <a:latin typeface="Calibri"/>
                <a:ea typeface="ＭＳ Ｐゴシック"/>
              </a:rPr>
              <a:t>星形成率との関係</a:t>
            </a:r>
            <a:r>
              <a:rPr lang="en-US" altLang="ja-JP" sz="1900" dirty="0" smtClean="0">
                <a:latin typeface="Calibri"/>
                <a:ea typeface="ＭＳ Ｐゴシック"/>
              </a:rPr>
              <a:t> (cf. FMR) ?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ja-JP" altLang="en-US" sz="1900" dirty="0" smtClean="0">
                <a:latin typeface="Calibri"/>
                <a:ea typeface="ＭＳ Ｐゴシック"/>
              </a:rPr>
              <a:t>遠方銀河の重元素量推定は妥当</a:t>
            </a:r>
            <a:r>
              <a:rPr lang="en-US" altLang="ja-JP" sz="1900" dirty="0" smtClean="0">
                <a:latin typeface="Calibri"/>
                <a:ea typeface="ＭＳ Ｐゴシック"/>
              </a:rPr>
              <a:t> ?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endParaRPr lang="en-US" altLang="ja-JP" sz="1000" dirty="0" smtClean="0">
              <a:solidFill>
                <a:srgbClr val="FFFF00"/>
              </a:solidFill>
              <a:latin typeface="Calibri"/>
              <a:ea typeface="ＭＳ Ｐゴシック"/>
            </a:endParaRPr>
          </a:p>
          <a:p>
            <a:pPr marL="342900" indent="-342900" defTabSz="914400">
              <a:lnSpc>
                <a:spcPct val="120000"/>
              </a:lnSpc>
              <a:buFont typeface="Arial"/>
              <a:buChar char="•"/>
            </a:pPr>
            <a:r>
              <a:rPr lang="en-US" altLang="ja-JP" sz="2200" dirty="0" smtClean="0">
                <a:solidFill>
                  <a:srgbClr val="FF6600"/>
                </a:solidFill>
                <a:latin typeface="Calibri"/>
                <a:ea typeface="ＭＳ Ｐゴシック"/>
              </a:rPr>
              <a:t>LAEs </a:t>
            </a:r>
            <a:r>
              <a:rPr lang="ja-JP" altLang="en-US" sz="2200" dirty="0" smtClean="0">
                <a:solidFill>
                  <a:srgbClr val="FF6600"/>
                </a:solidFill>
                <a:latin typeface="Calibri"/>
                <a:ea typeface="ＭＳ Ｐゴシック"/>
              </a:rPr>
              <a:t>は特に高い電離パラメーターを示す</a:t>
            </a:r>
            <a:endParaRPr lang="en-US" altLang="ja-JP" sz="2200" dirty="0" smtClean="0">
              <a:solidFill>
                <a:srgbClr val="FF6600"/>
              </a:solidFill>
              <a:latin typeface="Calibri"/>
              <a:ea typeface="ＭＳ Ｐゴシック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en-US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成長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初期の若い銀河</a:t>
            </a:r>
            <a:endParaRPr lang="en-US" altLang="ja-JP" sz="190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電離光子が銀河外へ脱出しやすい（後述）</a:t>
            </a:r>
            <a:endParaRPr lang="en-US" altLang="ja-JP" sz="1900" dirty="0" smtClean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63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25 -0.1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" grpId="0"/>
      <p:bldP spid="54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1"/>
          <p:cNvSpPr txBox="1">
            <a:spLocks/>
          </p:cNvSpPr>
          <p:nvPr/>
        </p:nvSpPr>
        <p:spPr>
          <a:xfrm>
            <a:off x="0" y="0"/>
            <a:ext cx="8820472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 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電離パラメーターの重元素量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 -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質量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 -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星形成率依存性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3752" y="764704"/>
            <a:ext cx="8982744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テキスト ボックス 57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2. </a:t>
            </a:r>
            <a:r>
              <a:rPr kumimoji="0" lang="ja-JP" alt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結果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1" lang="ja-JP" altLang="en-US" sz="1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39552" y="836712"/>
            <a:ext cx="3960000" cy="28440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39552" y="836712"/>
            <a:ext cx="8064896" cy="590465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1" name="図 60" descr="o3o2r23_ma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960000" cy="2836596"/>
          </a:xfrm>
          <a:prstGeom prst="rect">
            <a:avLst/>
          </a:prstGeom>
        </p:spPr>
      </p:pic>
      <p:pic>
        <p:nvPicPr>
          <p:cNvPr id="62" name="図 61" descr="o3o2r23_ssf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960000" cy="2836596"/>
          </a:xfrm>
          <a:prstGeom prst="rect">
            <a:avLst/>
          </a:prstGeom>
        </p:spPr>
      </p:pic>
      <p:pic>
        <p:nvPicPr>
          <p:cNvPr id="63" name="図 62" descr="o3o2r23_m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960000" cy="2808510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7303678" y="6138000"/>
            <a:ext cx="1804826" cy="648000"/>
          </a:xfrm>
          <a:prstGeom prst="rect">
            <a:avLst/>
          </a:prstGeom>
          <a:solidFill>
            <a:srgbClr val="FFFFFF"/>
          </a:solidFill>
          <a:ln>
            <a:solidFill>
              <a:srgbClr val="04001C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log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r>
              <a:rPr kumimoji="0" lang="en-US" altLang="ja-JP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star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− 0.32 log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SFR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5" name="図 64" descr="o3o2r23_sf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960000" cy="2836596"/>
          </a:xfrm>
          <a:prstGeom prst="rect">
            <a:avLst/>
          </a:prstGeom>
        </p:spPr>
      </p:pic>
      <p:cxnSp>
        <p:nvCxnSpPr>
          <p:cNvPr id="66" name="直線矢印コネクタ 65"/>
          <p:cNvCxnSpPr/>
          <p:nvPr/>
        </p:nvCxnSpPr>
        <p:spPr>
          <a:xfrm flipV="1">
            <a:off x="2555776" y="5157192"/>
            <a:ext cx="1008112" cy="864096"/>
          </a:xfrm>
          <a:prstGeom prst="straightConnector1">
            <a:avLst/>
          </a:prstGeom>
          <a:noFill/>
          <a:ln w="38100" cap="flat" cmpd="sng" algn="ctr">
            <a:solidFill>
              <a:srgbClr val="FF02C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7" name="テキスト ボックス 66"/>
          <p:cNvSpPr txBox="1"/>
          <p:nvPr/>
        </p:nvSpPr>
        <p:spPr>
          <a:xfrm>
            <a:off x="2987824" y="4653136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high</a:t>
            </a: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 </a:t>
            </a:r>
            <a:r>
              <a:rPr kumimoji="1" lang="en-US" altLang="ja-JP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sSFR</a:t>
            </a:r>
            <a:endParaRPr kumimoji="1" lang="ja-JP" altLang="en-US" sz="2200" b="1" i="0" u="none" strike="noStrike" kern="0" cap="none" spc="0" normalizeH="0" baseline="-25000" noProof="0" dirty="0">
              <a:ln>
                <a:noFill/>
              </a:ln>
              <a:solidFill>
                <a:srgbClr val="FF02CF"/>
              </a:solidFill>
              <a:effectLst/>
              <a:uLnTx/>
              <a:uFillTx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 flipV="1">
            <a:off x="2543995" y="2132856"/>
            <a:ext cx="1008112" cy="864096"/>
          </a:xfrm>
          <a:prstGeom prst="straightConnector1">
            <a:avLst/>
          </a:prstGeom>
          <a:noFill/>
          <a:ln w="38100" cap="flat" cmpd="sng" algn="ctr">
            <a:solidFill>
              <a:srgbClr val="FF02C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テキスト ボックス 68"/>
          <p:cNvSpPr txBox="1"/>
          <p:nvPr/>
        </p:nvSpPr>
        <p:spPr>
          <a:xfrm>
            <a:off x="3120059" y="1628800"/>
            <a:ext cx="1226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low </a:t>
            </a:r>
            <a:r>
              <a:rPr kumimoji="1" lang="en-US" altLang="ja-JP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M</a:t>
            </a:r>
            <a:r>
              <a:rPr kumimoji="1" lang="en-US" altLang="ja-JP" sz="22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star</a:t>
            </a:r>
            <a:endParaRPr kumimoji="1" lang="ja-JP" altLang="en-US" sz="2200" b="1" i="0" u="none" strike="noStrike" kern="0" cap="none" spc="0" normalizeH="0" baseline="-25000" noProof="0" dirty="0">
              <a:ln>
                <a:noFill/>
              </a:ln>
              <a:solidFill>
                <a:srgbClr val="FF02CF"/>
              </a:solidFill>
              <a:effectLst/>
              <a:uLnTx/>
              <a:uFillTx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6588224" y="5229200"/>
            <a:ext cx="1008112" cy="864096"/>
          </a:xfrm>
          <a:prstGeom prst="straightConnector1">
            <a:avLst/>
          </a:prstGeom>
          <a:noFill/>
          <a:ln w="38100" cap="flat" cmpd="sng" algn="ctr">
            <a:solidFill>
              <a:srgbClr val="FF02C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1" name="テキスト ボックス 70"/>
          <p:cNvSpPr txBox="1"/>
          <p:nvPr/>
        </p:nvSpPr>
        <p:spPr>
          <a:xfrm>
            <a:off x="7141592" y="4509120"/>
            <a:ext cx="1174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low μ</a:t>
            </a:r>
            <a:r>
              <a:rPr kumimoji="1" lang="en-US" altLang="ja-JP" sz="2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0.32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2CF"/>
                </a:solidFill>
                <a:effectLst/>
                <a:uLnTx/>
                <a:uFillTx/>
              </a:rPr>
              <a:t>(low Z)</a:t>
            </a:r>
            <a:endParaRPr kumimoji="1" lang="ja-JP" altLang="en-US" sz="2200" b="1" i="0" u="none" strike="noStrike" kern="0" cap="none" spc="0" normalizeH="0" baseline="-25000" noProof="0" dirty="0">
              <a:ln>
                <a:noFill/>
              </a:ln>
              <a:solidFill>
                <a:srgbClr val="FF02CF"/>
              </a:solidFill>
              <a:effectLst/>
              <a:uLnTx/>
              <a:uFillTx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275856" y="6109200"/>
            <a:ext cx="1329351" cy="432000"/>
          </a:xfrm>
          <a:prstGeom prst="rect">
            <a:avLst/>
          </a:prstGeom>
          <a:solidFill>
            <a:srgbClr val="FFFFFF"/>
          </a:solidFill>
          <a:ln>
            <a:solidFill>
              <a:srgbClr val="04001C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SFR/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altLang="ja-JP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2052000" y="3140968"/>
            <a:ext cx="5040000" cy="828000"/>
          </a:xfrm>
          <a:prstGeom prst="roundRect">
            <a:avLst/>
          </a:prstGeom>
          <a:solidFill>
            <a:srgbClr val="04001C"/>
          </a:solidFill>
          <a:ln w="28575" cap="flat" cmpd="sng" algn="ctr">
            <a:noFill/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小質量・高星形成率の銀河ほど</a:t>
            </a:r>
            <a:endParaRPr kumimoji="0" lang="en-US" altLang="ja-JP" sz="2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高電離パラメーター・低重元素量を持つ</a:t>
            </a:r>
            <a:endParaRPr kumimoji="1" lang="ja-JP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67544" y="6525344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Nakajima&amp;Ouchi</a:t>
            </a: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2014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7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1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タイトル 1"/>
          <p:cNvSpPr txBox="1">
            <a:spLocks/>
          </p:cNvSpPr>
          <p:nvPr/>
        </p:nvSpPr>
        <p:spPr>
          <a:xfrm>
            <a:off x="0" y="0"/>
            <a:ext cx="8820472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質量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lang="en-US" altLang="ja-JP" sz="2900" dirty="0">
                <a:solidFill>
                  <a:srgbClr val="FFFFFF"/>
                </a:solidFill>
              </a:rPr>
              <a:t>–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星形成率</a:t>
            </a:r>
            <a:r>
              <a:rPr kumimoji="1" lang="en-US" altLang="ja-JP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–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重元素量</a:t>
            </a:r>
            <a:r>
              <a:rPr lang="en-US" altLang="ja-JP" sz="2900" dirty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900" dirty="0">
                <a:solidFill>
                  <a:srgbClr val="FFFFFF"/>
                </a:solidFill>
              </a:rPr>
              <a:t>–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電離パラメーター関係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53752" y="764704"/>
            <a:ext cx="8982744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1" name="テキスト ボックス 60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2. </a:t>
            </a:r>
            <a:r>
              <a:rPr kumimoji="0" lang="ja-JP" alt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結果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1" lang="ja-JP" altLang="en-US" sz="1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107504" y="1556792"/>
            <a:ext cx="6048000" cy="4608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3" name="図 62" descr="o3o2r23_mu_f_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8" y="1615692"/>
            <a:ext cx="5940000" cy="4549612"/>
          </a:xfrm>
          <a:prstGeom prst="rect">
            <a:avLst/>
          </a:prstGeom>
        </p:spPr>
      </p:pic>
      <p:grpSp>
        <p:nvGrpSpPr>
          <p:cNvPr id="64" name="図形グループ 63"/>
          <p:cNvGrpSpPr/>
          <p:nvPr/>
        </p:nvGrpSpPr>
        <p:grpSpPr>
          <a:xfrm>
            <a:off x="6228504" y="836712"/>
            <a:ext cx="2880000" cy="2196000"/>
            <a:chOff x="6228504" y="836712"/>
            <a:chExt cx="2880000" cy="2196000"/>
          </a:xfrm>
        </p:grpSpPr>
        <p:sp>
          <p:nvSpPr>
            <p:cNvPr id="65" name="正方形/長方形 64"/>
            <p:cNvSpPr/>
            <p:nvPr/>
          </p:nvSpPr>
          <p:spPr>
            <a:xfrm>
              <a:off x="6228504" y="836712"/>
              <a:ext cx="2880000" cy="2196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66" name="図 65" descr="o3o2r23_mu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"/>
            <a:stretch/>
          </p:blipFill>
          <p:spPr>
            <a:xfrm>
              <a:off x="6228504" y="836712"/>
              <a:ext cx="2880000" cy="2191633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67" name="テキスト ボックス 66"/>
          <p:cNvSpPr txBox="1"/>
          <p:nvPr/>
        </p:nvSpPr>
        <p:spPr>
          <a:xfrm>
            <a:off x="3203848" y="6093296"/>
            <a:ext cx="4948756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= log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R23 − 0.25 (μ</a:t>
            </a:r>
            <a:r>
              <a:rPr kumimoji="1" lang="en-US" altLang="ja-JP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0.32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−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10)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= log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R23 − 0.25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(log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</a:t>
            </a:r>
            <a:r>
              <a:rPr kumimoji="0" lang="en-US" altLang="ja-JP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star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/10</a:t>
            </a:r>
            <a:r>
              <a:rPr kumimoji="0" lang="en-US" altLang="ja-JP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− 0.32 log SFR)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8" name="図 67" descr="o3o2r23_mu_f_so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616400"/>
            <a:ext cx="5940000" cy="4549613"/>
          </a:xfrm>
          <a:prstGeom prst="rect">
            <a:avLst/>
          </a:prstGeom>
        </p:spPr>
      </p:pic>
      <p:sp>
        <p:nvSpPr>
          <p:cNvPr id="69" name="曲折矢印 68"/>
          <p:cNvSpPr/>
          <p:nvPr/>
        </p:nvSpPr>
        <p:spPr>
          <a:xfrm rot="10800000">
            <a:off x="6660233" y="3280400"/>
            <a:ext cx="1080119" cy="868680"/>
          </a:xfrm>
          <a:prstGeom prst="bentArrow">
            <a:avLst>
              <a:gd name="adj1" fmla="val 25000"/>
              <a:gd name="adj2" fmla="val 23407"/>
              <a:gd name="adj3" fmla="val 31671"/>
              <a:gd name="adj4" fmla="val 32604"/>
            </a:avLst>
          </a:prstGeom>
          <a:noFill/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500198" y="3933056"/>
            <a:ext cx="153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分散を最小化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300192" y="1988840"/>
            <a:ext cx="2808312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遠方銀河や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近傍の遠方対応銀河も同じ関係を満たす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2" name="下矢印 71"/>
          <p:cNvSpPr/>
          <p:nvPr/>
        </p:nvSpPr>
        <p:spPr>
          <a:xfrm>
            <a:off x="7092280" y="3356992"/>
            <a:ext cx="484632" cy="504056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371184" y="3832398"/>
            <a:ext cx="2772816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undamental Ionization Relation (FIR)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079627" y="5373216"/>
            <a:ext cx="2012653" cy="784830"/>
          </a:xfrm>
          <a:prstGeom prst="rect">
            <a:avLst/>
          </a:prstGeom>
          <a:solidFill>
            <a:srgbClr val="3366FF">
              <a:alpha val="86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Low mass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Efficiently star-forming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etal-poor</a:t>
            </a:r>
            <a:endParaRPr kumimoji="1" lang="ja-JP" altLang="en-US" sz="15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4211960" y="5805264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rgbClr val="3366FF"/>
            </a:solidFill>
            <a:prstDash val="solid"/>
            <a:headEnd type="none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テキスト ボックス 75"/>
          <p:cNvSpPr txBox="1"/>
          <p:nvPr/>
        </p:nvSpPr>
        <p:spPr>
          <a:xfrm>
            <a:off x="35496" y="1268760"/>
            <a:ext cx="1307175" cy="553998"/>
          </a:xfrm>
          <a:prstGeom prst="rect">
            <a:avLst/>
          </a:prstGeom>
          <a:solidFill>
            <a:srgbClr val="FF6600">
              <a:alpha val="86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Highly ionized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Metal-poor</a:t>
            </a:r>
            <a:endParaRPr kumimoji="1" lang="ja-JP" altLang="en-US" sz="15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 flipV="1">
            <a:off x="539552" y="1822758"/>
            <a:ext cx="0" cy="72008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headEnd type="none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8" name="テキスト ボックス 77"/>
          <p:cNvSpPr txBox="1"/>
          <p:nvPr/>
        </p:nvSpPr>
        <p:spPr>
          <a:xfrm>
            <a:off x="2663792" y="2520710"/>
            <a:ext cx="140415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近傍の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遠方対応銀河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9" name="右中かっこ 78"/>
          <p:cNvSpPr/>
          <p:nvPr/>
        </p:nvSpPr>
        <p:spPr>
          <a:xfrm>
            <a:off x="2555776" y="2492896"/>
            <a:ext cx="155448" cy="648072"/>
          </a:xfrm>
          <a:prstGeom prst="rightBrace">
            <a:avLst>
              <a:gd name="adj1" fmla="val 45609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07504" y="6165304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Nakajima&amp;Ouchi</a:t>
            </a: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2014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82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 animBg="1"/>
      <p:bldP spid="73" grpId="0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タイトル 1"/>
          <p:cNvSpPr txBox="1">
            <a:spLocks/>
          </p:cNvSpPr>
          <p:nvPr/>
        </p:nvSpPr>
        <p:spPr>
          <a:xfrm>
            <a:off x="0" y="0"/>
            <a:ext cx="3275856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  FMR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j-cs"/>
              </a:rPr>
              <a:t>再考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53752" y="764704"/>
            <a:ext cx="2430016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1" name="テキスト ボックス 70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r>
              <a:rPr kumimoji="0" lang="ja-JP" alt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議論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1" lang="ja-JP" altLang="en-US" sz="1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4932040" y="1268760"/>
            <a:ext cx="4068000" cy="3600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88380" y="1268760"/>
            <a:ext cx="4441753" cy="342037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339751" y="4618003"/>
            <a:ext cx="22108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= log</a:t>
            </a:r>
            <a:r>
              <a:rPr kumimoji="0" lang="en-US" altLang="ja-JP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1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R23 − 0.25 (μ</a:t>
            </a:r>
            <a:r>
              <a:rPr kumimoji="1" lang="en-US" altLang="ja-JP" sz="15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0.32</a:t>
            </a:r>
            <a:r>
              <a:rPr kumimoji="0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−</a:t>
            </a:r>
            <a:r>
              <a:rPr kumimoji="1" lang="en-US" altLang="ja-JP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10)</a:t>
            </a:r>
            <a:endParaRPr kumimoji="1" lang="ja-JP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95536" y="5013176"/>
            <a:ext cx="3960440" cy="374461"/>
          </a:xfrm>
          <a:prstGeom prst="rect">
            <a:avLst/>
          </a:prstGeom>
          <a:ln w="12700" cmpd="sng">
            <a:solidFill>
              <a:srgbClr val="00FFFF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と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3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の間で大きな違いは無い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012160" y="908720"/>
            <a:ext cx="216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FMR 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(Mannucci+2010,2011)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547664" y="9087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FIR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（本研究）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78" name="図 77" descr="fmr_z3_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048222" cy="3600000"/>
          </a:xfrm>
          <a:prstGeom prst="rect">
            <a:avLst/>
          </a:prstGeom>
        </p:spPr>
      </p:pic>
      <p:pic>
        <p:nvPicPr>
          <p:cNvPr id="79" name="図 78" descr="fmr_z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048222" cy="3600000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7471064" y="2060848"/>
            <a:ext cx="12774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high-Z branch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(w/ high </a:t>
            </a:r>
            <a:r>
              <a:rPr kumimoji="0" lang="en-US" altLang="ja-JP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</a:t>
            </a:r>
            <a:r>
              <a:rPr kumimoji="0" lang="en-US" altLang="ja-JP" sz="15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ion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)</a:t>
            </a:r>
            <a:endParaRPr kumimoji="1" lang="ja-JP" altLang="en-US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5508104" y="5013176"/>
            <a:ext cx="3168352" cy="374461"/>
          </a:xfrm>
          <a:prstGeom prst="rect">
            <a:avLst/>
          </a:prstGeom>
          <a:ln w="12700" cmpd="sng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から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3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で大きく進化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?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524328" y="3212976"/>
            <a:ext cx="720080" cy="288032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452320" y="2924944"/>
            <a:ext cx="1233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low</a:t>
            </a: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-Z branch</a:t>
            </a: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(w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/ low </a:t>
            </a:r>
            <a:r>
              <a:rPr kumimoji="0" lang="en-US" altLang="ja-JP" sz="1500" b="1" i="1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q</a:t>
            </a:r>
            <a:r>
              <a:rPr kumimoji="0" lang="en-US" altLang="ja-JP" sz="1500" b="1" i="0" u="none" strike="noStrike" kern="0" cap="none" spc="0" normalizeH="0" baseline="-2500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ion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)</a:t>
            </a:r>
            <a:endParaRPr kumimoji="0" lang="ja-JP" altLang="en-US" sz="15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67544" y="5661248"/>
            <a:ext cx="8676456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n-US" altLang="ja-JP" sz="5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→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遠方銀河ほど高い電離パラメーターを持つ傾向を考慮に入れると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　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z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3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銀河も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FMR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に従う可能性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755576" y="6453336"/>
            <a:ext cx="316835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(cf. Davé+2011, Dayal+2013)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08304" y="4581128"/>
            <a:ext cx="175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log </a:t>
            </a:r>
            <a:r>
              <a:rPr kumimoji="0" lang="en-US" altLang="ja-JP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altLang="ja-JP" sz="1200" b="1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</a:t>
            </a: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− 0.32 log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SFR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757770" y="1844824"/>
            <a:ext cx="4866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</a:t>
            </a: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</a:t>
            </a:r>
            <a:endParaRPr kumimoji="1" lang="ja-JP" altLang="en-US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757770" y="2708920"/>
            <a:ext cx="4866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z</a:t>
            </a: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Osaka"/>
                <a:ea typeface="Osaka"/>
                <a:cs typeface="Osaka"/>
              </a:rPr>
              <a:t>~</a:t>
            </a:r>
            <a:r>
              <a:rPr kumimoji="1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3</a:t>
            </a:r>
            <a:endParaRPr kumimoji="1" lang="ja-JP" altLang="en-US" sz="15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</a:endParaRPr>
          </a:p>
        </p:txBody>
      </p:sp>
      <p:pic>
        <p:nvPicPr>
          <p:cNvPr id="89" name="図 88" descr="o3o2r23_mu_f_so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5" y="1305136"/>
            <a:ext cx="4371167" cy="3348000"/>
          </a:xfrm>
          <a:prstGeom prst="rect">
            <a:avLst/>
          </a:prstGeom>
        </p:spPr>
      </p:pic>
      <p:grpSp>
        <p:nvGrpSpPr>
          <p:cNvPr id="90" name="図形グループ 89"/>
          <p:cNvGrpSpPr/>
          <p:nvPr/>
        </p:nvGrpSpPr>
        <p:grpSpPr>
          <a:xfrm>
            <a:off x="467544" y="1268760"/>
            <a:ext cx="3888000" cy="3456384"/>
            <a:chOff x="2771800" y="116632"/>
            <a:chExt cx="3888000" cy="3456384"/>
          </a:xfrm>
        </p:grpSpPr>
        <p:sp>
          <p:nvSpPr>
            <p:cNvPr id="91" name="正方形/長方形 90"/>
            <p:cNvSpPr/>
            <p:nvPr/>
          </p:nvSpPr>
          <p:spPr>
            <a:xfrm>
              <a:off x="2771800" y="116632"/>
              <a:ext cx="3888000" cy="3456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92" name="図 91" descr="fmr_LBA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17020"/>
              <a:ext cx="3875552" cy="3455996"/>
            </a:xfrm>
            <a:prstGeom prst="rect">
              <a:avLst/>
            </a:prstGeom>
          </p:spPr>
        </p:pic>
      </p:grpSp>
      <p:sp>
        <p:nvSpPr>
          <p:cNvPr id="93" name="テキスト ボックス 92"/>
          <p:cNvSpPr txBox="1"/>
          <p:nvPr/>
        </p:nvSpPr>
        <p:spPr>
          <a:xfrm>
            <a:off x="1259632" y="3739098"/>
            <a:ext cx="2351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近傍の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UV-selected </a:t>
            </a: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銀河も</a:t>
            </a: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high-Z </a:t>
            </a: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解を支持</a:t>
            </a:r>
            <a:endParaRPr kumimoji="0" lang="en-US" altLang="ja-JP" sz="15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25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 animBg="1"/>
      <p:bldP spid="77" grpId="0"/>
      <p:bldP spid="80" grpId="0"/>
      <p:bldP spid="82" grpId="0" animBg="1"/>
      <p:bldP spid="83" grpId="0"/>
      <p:bldP spid="85" grpId="0"/>
      <p:bldP spid="87" grpId="0"/>
      <p:bldP spid="88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タイトル 1"/>
          <p:cNvSpPr txBox="1">
            <a:spLocks/>
          </p:cNvSpPr>
          <p:nvPr/>
        </p:nvSpPr>
        <p:spPr>
          <a:xfrm>
            <a:off x="0" y="0"/>
            <a:ext cx="8028384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 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電離光子脱出率と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[OIII]/[OII]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比の関係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cxnSp>
        <p:nvCxnSpPr>
          <p:cNvPr id="185" name="直線コネクタ 184"/>
          <p:cNvCxnSpPr/>
          <p:nvPr/>
        </p:nvCxnSpPr>
        <p:spPr>
          <a:xfrm>
            <a:off x="53752" y="764704"/>
            <a:ext cx="7902624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6" name="テキスト ボックス 185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r>
              <a:rPr kumimoji="0" lang="ja-JP" alt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議論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1" lang="ja-JP" altLang="en-US" sz="1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87" name="図形グループ 186"/>
          <p:cNvGrpSpPr>
            <a:grpSpLocks noChangeAspect="1"/>
          </p:cNvGrpSpPr>
          <p:nvPr/>
        </p:nvGrpSpPr>
        <p:grpSpPr>
          <a:xfrm>
            <a:off x="7452320" y="2348880"/>
            <a:ext cx="1224136" cy="1224136"/>
            <a:chOff x="2704066" y="3602703"/>
            <a:chExt cx="1620000" cy="1620000"/>
          </a:xfrm>
        </p:grpSpPr>
        <p:sp>
          <p:nvSpPr>
            <p:cNvPr id="188" name="円/楕円 187"/>
            <p:cNvSpPr>
              <a:spLocks noChangeAspect="1"/>
            </p:cNvSpPr>
            <p:nvPr/>
          </p:nvSpPr>
          <p:spPr>
            <a:xfrm>
              <a:off x="2704066" y="3602703"/>
              <a:ext cx="1620000" cy="1620000"/>
            </a:xfrm>
            <a:prstGeom prst="ellipse">
              <a:avLst/>
            </a:prstGeom>
            <a:noFill/>
            <a:ln w="38100" cap="flat" cmpd="sng" algn="ctr">
              <a:solidFill>
                <a:srgbClr val="00FFFF"/>
              </a:solidFill>
              <a:prstDash val="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89" name="円/楕円 188"/>
            <p:cNvSpPr>
              <a:spLocks noChangeAspect="1"/>
            </p:cNvSpPr>
            <p:nvPr/>
          </p:nvSpPr>
          <p:spPr>
            <a:xfrm>
              <a:off x="2828180" y="3728703"/>
              <a:ext cx="1368000" cy="1368000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0" name="星 4 189"/>
            <p:cNvSpPr>
              <a:spLocks noChangeAspect="1"/>
            </p:cNvSpPr>
            <p:nvPr/>
          </p:nvSpPr>
          <p:spPr>
            <a:xfrm>
              <a:off x="3331277" y="4219359"/>
              <a:ext cx="359997" cy="359997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1" name="星 4 190"/>
            <p:cNvSpPr>
              <a:spLocks noChangeAspect="1"/>
            </p:cNvSpPr>
            <p:nvPr/>
          </p:nvSpPr>
          <p:spPr>
            <a:xfrm>
              <a:off x="3573677" y="4461759"/>
              <a:ext cx="180000" cy="180000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2" name="星 4 191"/>
            <p:cNvSpPr>
              <a:spLocks noChangeAspect="1"/>
            </p:cNvSpPr>
            <p:nvPr/>
          </p:nvSpPr>
          <p:spPr>
            <a:xfrm>
              <a:off x="3573677" y="4167027"/>
              <a:ext cx="180000" cy="180000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3" name="星 4 192"/>
            <p:cNvSpPr>
              <a:spLocks noChangeAspect="1"/>
            </p:cNvSpPr>
            <p:nvPr/>
          </p:nvSpPr>
          <p:spPr>
            <a:xfrm>
              <a:off x="3241277" y="4167027"/>
              <a:ext cx="180000" cy="180000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4" name="星 4 193"/>
            <p:cNvSpPr>
              <a:spLocks noChangeAspect="1"/>
            </p:cNvSpPr>
            <p:nvPr/>
          </p:nvSpPr>
          <p:spPr>
            <a:xfrm>
              <a:off x="3241277" y="4461759"/>
              <a:ext cx="180000" cy="180000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3311608" y="3696124"/>
              <a:ext cx="409726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kern="0" dirty="0" smtClean="0">
                  <a:solidFill>
                    <a:sysClr val="window" lastClr="FFFFFF"/>
                  </a:solidFill>
                  <a:latin typeface="+mn-ea"/>
                  <a:cs typeface="ヒラギノ明朝 Pro W6"/>
                </a:rPr>
                <a:t>HII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ヒラギノ明朝 Pro W6"/>
              </a:endParaRPr>
            </a:p>
          </p:txBody>
        </p:sp>
      </p:grpSp>
      <p:grpSp>
        <p:nvGrpSpPr>
          <p:cNvPr id="196" name="図形グループ 195"/>
          <p:cNvGrpSpPr>
            <a:grpSpLocks noChangeAspect="1"/>
          </p:cNvGrpSpPr>
          <p:nvPr/>
        </p:nvGrpSpPr>
        <p:grpSpPr>
          <a:xfrm>
            <a:off x="5218022" y="2132856"/>
            <a:ext cx="1439998" cy="1511464"/>
            <a:chOff x="5002005" y="3255599"/>
            <a:chExt cx="2016000" cy="2116048"/>
          </a:xfrm>
        </p:grpSpPr>
        <p:sp>
          <p:nvSpPr>
            <p:cNvPr id="197" name="円/楕円 196"/>
            <p:cNvSpPr>
              <a:spLocks noChangeAspect="1"/>
            </p:cNvSpPr>
            <p:nvPr/>
          </p:nvSpPr>
          <p:spPr>
            <a:xfrm>
              <a:off x="5002005" y="3355647"/>
              <a:ext cx="2016000" cy="2016000"/>
            </a:xfrm>
            <a:prstGeom prst="ellipse">
              <a:avLst/>
            </a:prstGeom>
            <a:solidFill>
              <a:srgbClr val="252731">
                <a:lumMod val="75000"/>
                <a:lumOff val="2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8" name="円/楕円 197"/>
            <p:cNvSpPr>
              <a:spLocks noChangeAspect="1"/>
            </p:cNvSpPr>
            <p:nvPr/>
          </p:nvSpPr>
          <p:spPr>
            <a:xfrm>
              <a:off x="5295283" y="3640368"/>
              <a:ext cx="1440000" cy="1440000"/>
            </a:xfrm>
            <a:prstGeom prst="ellipse">
              <a:avLst/>
            </a:prstGeom>
            <a:solidFill>
              <a:srgbClr val="3366FF"/>
            </a:solidFill>
            <a:ln w="57150" cap="flat" cmpd="sng" algn="ctr">
              <a:solidFill>
                <a:srgbClr val="00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199" name="星 4 198"/>
            <p:cNvSpPr>
              <a:spLocks noChangeAspect="1"/>
            </p:cNvSpPr>
            <p:nvPr/>
          </p:nvSpPr>
          <p:spPr>
            <a:xfrm>
              <a:off x="5832733" y="4170303"/>
              <a:ext cx="359997" cy="359997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200" name="星 4 199"/>
            <p:cNvSpPr>
              <a:spLocks noChangeAspect="1"/>
            </p:cNvSpPr>
            <p:nvPr/>
          </p:nvSpPr>
          <p:spPr>
            <a:xfrm>
              <a:off x="6075133" y="4117971"/>
              <a:ext cx="180000" cy="180000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201" name="星 4 200"/>
            <p:cNvSpPr>
              <a:spLocks noChangeAspect="1"/>
            </p:cNvSpPr>
            <p:nvPr/>
          </p:nvSpPr>
          <p:spPr>
            <a:xfrm>
              <a:off x="5742733" y="4412703"/>
              <a:ext cx="180000" cy="180000"/>
            </a:xfrm>
            <a:prstGeom prst="star4">
              <a:avLst>
                <a:gd name="adj" fmla="val 15142"/>
              </a:avLst>
            </a:prstGeom>
            <a:solidFill>
              <a:srgbClr val="FFFF00"/>
            </a:solidFill>
            <a:ln w="127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ゴシック"/>
                <a:cs typeface="+mn-cs"/>
              </a:endParaRPr>
            </a:p>
          </p:txBody>
        </p:sp>
        <p:sp>
          <p:nvSpPr>
            <p:cNvPr id="202" name="テキスト ボックス 201"/>
            <p:cNvSpPr txBox="1"/>
            <p:nvPr/>
          </p:nvSpPr>
          <p:spPr>
            <a:xfrm>
              <a:off x="5787314" y="3255599"/>
              <a:ext cx="45602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kern="0" noProof="0" dirty="0" smtClean="0">
                  <a:solidFill>
                    <a:sysClr val="window" lastClr="FFFFFF"/>
                  </a:solidFill>
                  <a:latin typeface="+mj-ea"/>
                  <a:ea typeface="+mj-ea"/>
                  <a:cs typeface="ヒラギノ明朝 Pro W6"/>
                </a:rPr>
                <a:t>HI</a:t>
              </a:r>
            </a:p>
          </p:txBody>
        </p:sp>
        <p:sp>
          <p:nvSpPr>
            <p:cNvPr id="203" name="テキスト ボックス 202"/>
            <p:cNvSpPr txBox="1"/>
            <p:nvPr/>
          </p:nvSpPr>
          <p:spPr>
            <a:xfrm>
              <a:off x="5753117" y="3623620"/>
              <a:ext cx="5098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kern="0" dirty="0" smtClean="0">
                  <a:solidFill>
                    <a:sysClr val="window" lastClr="FFFFFF"/>
                  </a:solidFill>
                  <a:latin typeface="+mn-ea"/>
                  <a:cs typeface="ヒラギノ明朝 Pro W6"/>
                </a:rPr>
                <a:t>HII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ヒラギノ明朝 Pro W6"/>
              </a:endParaRPr>
            </a:p>
          </p:txBody>
        </p:sp>
      </p:grpSp>
      <p:sp>
        <p:nvSpPr>
          <p:cNvPr id="204" name="テキスト ボックス 203"/>
          <p:cNvSpPr txBox="1"/>
          <p:nvPr/>
        </p:nvSpPr>
        <p:spPr>
          <a:xfrm>
            <a:off x="5094504" y="3769295"/>
            <a:ext cx="1689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</a:t>
            </a:r>
            <a:r>
              <a:rPr kumimoji="1" lang="en-US" altLang="ja-JP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onization-bounded</a:t>
            </a:r>
            <a:endParaRPr kumimoji="1" lang="ja-JP" altLang="en-US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7308304" y="3769096"/>
            <a:ext cx="1505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</a:t>
            </a:r>
            <a:r>
              <a:rPr kumimoji="1" lang="en-US" altLang="ja-JP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ensity-bounded</a:t>
            </a:r>
            <a:endParaRPr kumimoji="1" lang="ja-JP" altLang="en-US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6" name="角丸四角形吹き出し 205"/>
          <p:cNvSpPr/>
          <p:nvPr/>
        </p:nvSpPr>
        <p:spPr>
          <a:xfrm>
            <a:off x="6370150" y="3284984"/>
            <a:ext cx="648072" cy="432048"/>
          </a:xfrm>
          <a:prstGeom prst="wedgeRoundRectCallout">
            <a:avLst>
              <a:gd name="adj1" fmla="val -43478"/>
              <a:gd name="adj2" fmla="val -70437"/>
              <a:gd name="adj3" fmla="val 16667"/>
            </a:avLst>
          </a:prstGeom>
          <a:solidFill>
            <a:srgbClr val="FFFFFF">
              <a:alpha val="61000"/>
            </a:srgbClr>
          </a:solidFill>
          <a:ln w="12700" cap="flat" cmpd="sng" algn="ctr">
            <a:solidFill>
              <a:srgbClr val="00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6370151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</a:rPr>
              <a:t>[O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</a:rPr>
              <a:t>II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</a:rPr>
              <a:t>]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  <p:sp>
        <p:nvSpPr>
          <p:cNvPr id="208" name="角丸四角形吹き出し 207"/>
          <p:cNvSpPr/>
          <p:nvPr/>
        </p:nvSpPr>
        <p:spPr>
          <a:xfrm>
            <a:off x="6300191" y="2420888"/>
            <a:ext cx="648072" cy="432048"/>
          </a:xfrm>
          <a:prstGeom prst="wedgeRoundRectCallout">
            <a:avLst>
              <a:gd name="adj1" fmla="val -69040"/>
              <a:gd name="adj2" fmla="val 44583"/>
              <a:gd name="adj3" fmla="val 16667"/>
            </a:avLst>
          </a:prstGeom>
          <a:solidFill>
            <a:sysClr val="window" lastClr="FFFFFF">
              <a:alpha val="66000"/>
            </a:sysClr>
          </a:solidFill>
          <a:ln w="127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63001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[O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III</a:t>
            </a: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]</a:t>
            </a: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10" name="角丸四角形吹き出し 209"/>
          <p:cNvSpPr/>
          <p:nvPr/>
        </p:nvSpPr>
        <p:spPr>
          <a:xfrm>
            <a:off x="7236296" y="908721"/>
            <a:ext cx="1692196" cy="1224135"/>
          </a:xfrm>
          <a:prstGeom prst="wedgeRoundRectCallout">
            <a:avLst>
              <a:gd name="adj1" fmla="val -12673"/>
              <a:gd name="adj2" fmla="val 65315"/>
              <a:gd name="adj3" fmla="val 16667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低い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HI</a:t>
            </a: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ガス柱密度</a:t>
            </a:r>
            <a:endParaRPr kumimoji="0" lang="en-US" altLang="ja-JP" sz="1500" b="1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高い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[OIII]/[OII] </a:t>
            </a: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比</a:t>
            </a:r>
            <a:endParaRPr kumimoji="0" lang="en-US" altLang="ja-JP" sz="15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高い</a:t>
            </a:r>
            <a:r>
              <a:rPr kumimoji="0" lang="en-US" altLang="ja-JP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0" lang="en-US" altLang="ja-JP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</a:t>
            </a:r>
            <a:r>
              <a:rPr kumimoji="0" lang="en-US" altLang="ja-JP" sz="15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esc</a:t>
            </a:r>
            <a:endParaRPr kumimoji="1" lang="ja-JP" altLang="en-US" sz="15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5004048" y="4768502"/>
            <a:ext cx="3913004" cy="82073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ja-JP" altLang="en-US" sz="2000" dirty="0" smtClean="0">
                <a:solidFill>
                  <a:srgbClr val="FFFF00"/>
                </a:solidFill>
                <a:latin typeface="Calibri"/>
                <a:ea typeface="ＭＳ Ｐゴシック"/>
              </a:rPr>
              <a:t>電離光子が放射されやすい銀河は</a:t>
            </a:r>
            <a:endParaRPr lang="en-US" altLang="ja-JP" sz="2000" dirty="0" smtClean="0">
              <a:solidFill>
                <a:srgbClr val="FFFF00"/>
              </a:solidFill>
              <a:latin typeface="Calibri"/>
              <a:ea typeface="ＭＳ Ｐゴシック"/>
            </a:endParaRPr>
          </a:p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ja-JP" altLang="en-US" sz="2000" dirty="0" smtClean="0">
                <a:solidFill>
                  <a:srgbClr val="FFFF00"/>
                </a:solidFill>
                <a:latin typeface="Calibri"/>
                <a:ea typeface="ＭＳ Ｐゴシック"/>
              </a:rPr>
              <a:t>特に</a:t>
            </a:r>
            <a:r>
              <a:rPr lang="en-US" altLang="en-US" sz="2000" dirty="0" smtClean="0">
                <a:solidFill>
                  <a:srgbClr val="FFFF00"/>
                </a:solidFill>
                <a:latin typeface="Calibri"/>
                <a:ea typeface="ＭＳ Ｐゴシック"/>
              </a:rPr>
              <a:t>高い</a:t>
            </a:r>
            <a:r>
              <a:rPr lang="en-US" altLang="ja-JP" sz="2000" dirty="0" smtClean="0">
                <a:solidFill>
                  <a:srgbClr val="FFFF00"/>
                </a:solidFill>
                <a:latin typeface="Calibri"/>
                <a:ea typeface="ＭＳ Ｐゴシック"/>
              </a:rPr>
              <a:t> [OIII]/[OII] </a:t>
            </a:r>
            <a:r>
              <a:rPr lang="ja-JP" altLang="en-US" sz="2000" dirty="0" smtClean="0">
                <a:solidFill>
                  <a:srgbClr val="FFFF00"/>
                </a:solidFill>
                <a:latin typeface="Calibri"/>
                <a:ea typeface="ＭＳ Ｐゴシック"/>
              </a:rPr>
              <a:t>比を持つ</a:t>
            </a:r>
            <a:endParaRPr lang="en-US" altLang="ja-JP" sz="2000" dirty="0">
              <a:solidFill>
                <a:srgbClr val="FFFF00"/>
              </a:solidFill>
              <a:latin typeface="Calibri"/>
              <a:ea typeface="ＭＳ Ｐゴシック"/>
            </a:endParaRPr>
          </a:p>
        </p:txBody>
      </p:sp>
      <p:sp>
        <p:nvSpPr>
          <p:cNvPr id="212" name="下矢印 211"/>
          <p:cNvSpPr>
            <a:spLocks noChangeAspect="1"/>
          </p:cNvSpPr>
          <p:nvPr/>
        </p:nvSpPr>
        <p:spPr>
          <a:xfrm>
            <a:off x="7956404" y="1332140"/>
            <a:ext cx="215996" cy="22465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213" name="図形グループ 212"/>
          <p:cNvGrpSpPr/>
          <p:nvPr/>
        </p:nvGrpSpPr>
        <p:grpSpPr>
          <a:xfrm>
            <a:off x="251520" y="1053336"/>
            <a:ext cx="4248472" cy="5604991"/>
            <a:chOff x="251520" y="1053336"/>
            <a:chExt cx="4248472" cy="5604991"/>
          </a:xfrm>
        </p:grpSpPr>
        <p:sp>
          <p:nvSpPr>
            <p:cNvPr id="214" name="正方形/長方形 213"/>
            <p:cNvSpPr/>
            <p:nvPr/>
          </p:nvSpPr>
          <p:spPr>
            <a:xfrm>
              <a:off x="359992" y="1053336"/>
              <a:ext cx="4140000" cy="5400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215" name="図 214" descr="o3o2_fesc_v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2" y="1053336"/>
              <a:ext cx="4062130" cy="5400000"/>
            </a:xfrm>
            <a:prstGeom prst="rect">
              <a:avLst/>
            </a:prstGeom>
          </p:spPr>
        </p:pic>
        <p:sp>
          <p:nvSpPr>
            <p:cNvPr id="216" name="テキスト ボックス 215"/>
            <p:cNvSpPr txBox="1"/>
            <p:nvPr/>
          </p:nvSpPr>
          <p:spPr>
            <a:xfrm rot="21060000">
              <a:off x="2452009" y="1887935"/>
              <a:ext cx="656459" cy="35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1 </a:t>
              </a:r>
              <a:r>
                <a:rPr kumimoji="1" lang="en-US" altLang="ja-JP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Z</a:t>
              </a:r>
              <a:r>
                <a:rPr kumimoji="1" lang="en-US" altLang="ja-JP" sz="16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sun</a:t>
              </a:r>
              <a:endParaRPr kumimoji="1" lang="ja-JP" altLang="en-US" sz="1600" b="1" i="0" u="none" strike="noStrike" kern="0" cap="none" spc="0" normalizeH="0" baseline="-2500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テキスト ボックス 216"/>
            <p:cNvSpPr txBox="1"/>
            <p:nvPr/>
          </p:nvSpPr>
          <p:spPr>
            <a:xfrm rot="21060883">
              <a:off x="2182031" y="1227373"/>
              <a:ext cx="928823" cy="341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0.05 </a:t>
              </a:r>
              <a:r>
                <a:rPr kumimoji="1" lang="en-US" altLang="ja-JP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Z</a:t>
              </a:r>
              <a:r>
                <a:rPr kumimoji="1" lang="en-US" altLang="ja-JP" sz="16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</a:rPr>
                <a:t>sun</a:t>
              </a:r>
              <a:endParaRPr kumimoji="1" lang="ja-JP" altLang="en-US" sz="1600" b="1" i="0" u="none" strike="noStrike" kern="0" cap="none" spc="0" normalizeH="0" baseline="-2500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1043592" y="1135265"/>
              <a:ext cx="1233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Cloudy </a:t>
              </a:r>
              <a:r>
                <a:rPr kumimoji="1" lang="ja-JP" alt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計算</a:t>
              </a:r>
              <a:endParaRPr kumimoji="1" lang="ja-JP" alt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テキスト ボックス 218"/>
            <p:cNvSpPr txBox="1"/>
            <p:nvPr/>
          </p:nvSpPr>
          <p:spPr>
            <a:xfrm>
              <a:off x="251520" y="6381328"/>
              <a:ext cx="1620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Nakajima&amp;Ouchi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2014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0" name="図形グループ 219"/>
          <p:cNvGrpSpPr/>
          <p:nvPr/>
        </p:nvGrpSpPr>
        <p:grpSpPr>
          <a:xfrm>
            <a:off x="395536" y="836712"/>
            <a:ext cx="4230764" cy="3232966"/>
            <a:chOff x="395536" y="836712"/>
            <a:chExt cx="4230764" cy="3232966"/>
          </a:xfrm>
        </p:grpSpPr>
        <p:sp>
          <p:nvSpPr>
            <p:cNvPr id="221" name="正方形/長方形 220"/>
            <p:cNvSpPr/>
            <p:nvPr/>
          </p:nvSpPr>
          <p:spPr>
            <a:xfrm>
              <a:off x="395536" y="836712"/>
              <a:ext cx="4230764" cy="322343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4001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222" name="図 221" descr="o3o2r23_mu_f_sol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84" y="887084"/>
              <a:ext cx="4155215" cy="3182594"/>
            </a:xfrm>
            <a:prstGeom prst="rect">
              <a:avLst/>
            </a:prstGeom>
            <a:ln>
              <a:noFill/>
            </a:ln>
          </p:spPr>
        </p:pic>
        <p:sp>
          <p:nvSpPr>
            <p:cNvPr id="223" name="テキスト ボックス 222"/>
            <p:cNvSpPr txBox="1"/>
            <p:nvPr/>
          </p:nvSpPr>
          <p:spPr>
            <a:xfrm>
              <a:off x="3690196" y="2164794"/>
              <a:ext cx="702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rPr>
                <a:t>LBGs</a:t>
              </a:r>
              <a:endParaRPr kumimoji="1" lang="ja-JP" altLang="en-US" sz="2000" b="1" i="0" u="none" strike="noStrike" kern="0" cap="none" spc="0" normalizeH="0" baseline="0" noProof="0" dirty="0">
                <a:ln>
                  <a:solidFill>
                    <a:sysClr val="window" lastClr="FFFFFF">
                      <a:lumMod val="50000"/>
                    </a:sysClr>
                  </a:solidFill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テキスト ボックス 223"/>
            <p:cNvSpPr txBox="1"/>
            <p:nvPr/>
          </p:nvSpPr>
          <p:spPr>
            <a:xfrm>
              <a:off x="3636285" y="1300356"/>
              <a:ext cx="675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</a:rPr>
                <a:t>LAEs</a:t>
              </a:r>
              <a:endParaRPr kumimoji="1" lang="ja-JP" altLang="en-US" sz="2000" b="1" i="0" u="none" strike="noStrike" kern="0" cap="none" spc="0" normalizeH="0" baseline="0" noProof="0" dirty="0">
                <a:ln>
                  <a:solidFill>
                    <a:sysClr val="window" lastClr="FFFFFF">
                      <a:lumMod val="50000"/>
                    </a:sysClr>
                  </a:solidFill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テキスト ボックス 224"/>
            <p:cNvSpPr txBox="1"/>
            <p:nvPr/>
          </p:nvSpPr>
          <p:spPr>
            <a:xfrm>
              <a:off x="3640641" y="112474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</a:rPr>
                <a:t>z</a:t>
              </a:r>
              <a:r>
                <a:rPr kumimoji="1" lang="en-US" altLang="ja-JP" sz="1800" b="1" i="0" u="none" strike="noStrike" kern="0" cap="none" spc="0" normalizeH="0" baseline="0" noProof="0" dirty="0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</a:rPr>
                <a:t>=2-3</a:t>
              </a:r>
              <a:endParaRPr kumimoji="1" lang="ja-JP" altLang="en-US" sz="1800" b="1" i="0" u="none" strike="noStrike" kern="0" cap="none" spc="0" normalizeH="0" baseline="0" noProof="0" dirty="0">
                <a:ln>
                  <a:solidFill>
                    <a:sysClr val="window" lastClr="FFFFFF">
                      <a:lumMod val="50000"/>
                    </a:sysClr>
                  </a:solidFill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テキスト ボックス 225"/>
            <p:cNvSpPr txBox="1"/>
            <p:nvPr/>
          </p:nvSpPr>
          <p:spPr>
            <a:xfrm>
              <a:off x="3692206" y="200299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rPr>
                <a:t>z</a:t>
              </a:r>
              <a:r>
                <a:rPr kumimoji="1" lang="en-US" altLang="ja-JP" sz="1800" b="1" i="0" u="none" strike="noStrike" kern="0" cap="none" spc="0" normalizeH="0" baseline="0" noProof="0" dirty="0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rPr>
                <a:t>=2-3</a:t>
              </a:r>
              <a:endParaRPr kumimoji="1" lang="ja-JP" altLang="en-US" sz="1800" b="1" i="0" u="none" strike="noStrike" kern="0" cap="none" spc="0" normalizeH="0" baseline="0" noProof="0" dirty="0">
                <a:ln>
                  <a:solidFill>
                    <a:sysClr val="window" lastClr="FFFFFF">
                      <a:lumMod val="50000"/>
                    </a:sysClr>
                  </a:solidFill>
                </a:ln>
                <a:solidFill>
                  <a:srgbClr val="3366FF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テキスト ボックス 226"/>
            <p:cNvSpPr txBox="1"/>
            <p:nvPr/>
          </p:nvSpPr>
          <p:spPr>
            <a:xfrm>
              <a:off x="2103914" y="1844824"/>
              <a:ext cx="1226242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</a:rPr>
                <a:t>Low-z </a:t>
              </a:r>
              <a:r>
                <a:rPr kumimoji="1" lang="en-US" altLang="ja-JP" sz="2000" b="1" i="0" u="none" strike="noStrike" kern="0" cap="none" spc="0" normalizeH="0" baseline="0" noProof="0" dirty="0" err="1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</a:rPr>
                <a:t>LyC</a:t>
              </a:r>
              <a:r>
                <a:rPr kumimoji="1" lang="en-US" altLang="ja-JP" sz="2000" b="1" i="0" u="none" strike="noStrike" kern="0" cap="none" spc="0" normalizeH="0" baseline="0" noProof="0" dirty="0" smtClean="0">
                  <a:ln>
                    <a:solidFill>
                      <a:sysClr val="window" lastClr="FFFFFF">
                        <a:lumMod val="50000"/>
                      </a:sysClr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0" cap="none" spc="0" normalizeH="0" baseline="0" noProof="0" dirty="0" smtClean="0">
                  <a:ln w="1270"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銀河</a:t>
              </a:r>
              <a:endParaRPr kumimoji="1" lang="ja-JP" altLang="en-US" sz="1800" b="1" i="0" u="none" strike="noStrike" kern="0" cap="none" spc="0" normalizeH="0" baseline="0" noProof="0" dirty="0">
                <a:ln w="1270">
                  <a:noFill/>
                </a:ln>
                <a:solidFill>
                  <a:srgbClr val="FF66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円/楕円 227"/>
            <p:cNvSpPr>
              <a:spLocks noChangeAspect="1"/>
            </p:cNvSpPr>
            <p:nvPr/>
          </p:nvSpPr>
          <p:spPr>
            <a:xfrm>
              <a:off x="2969804" y="2240896"/>
              <a:ext cx="252000" cy="25200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9" name="円/楕円 228"/>
            <p:cNvSpPr>
              <a:spLocks noChangeAspect="1"/>
            </p:cNvSpPr>
            <p:nvPr/>
          </p:nvSpPr>
          <p:spPr>
            <a:xfrm>
              <a:off x="2969804" y="2239192"/>
              <a:ext cx="252000" cy="252000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0" name="円/楕円 229"/>
            <p:cNvSpPr>
              <a:spLocks noChangeAspect="1"/>
            </p:cNvSpPr>
            <p:nvPr/>
          </p:nvSpPr>
          <p:spPr>
            <a:xfrm>
              <a:off x="3330156" y="1918536"/>
              <a:ext cx="252000" cy="25200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1" name="円/楕円 230"/>
            <p:cNvSpPr>
              <a:spLocks noChangeAspect="1"/>
            </p:cNvSpPr>
            <p:nvPr/>
          </p:nvSpPr>
          <p:spPr>
            <a:xfrm>
              <a:off x="3330156" y="1916832"/>
              <a:ext cx="252000" cy="252000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2" name="テキスト ボックス 231"/>
            <p:cNvSpPr txBox="1"/>
            <p:nvPr/>
          </p:nvSpPr>
          <p:spPr>
            <a:xfrm>
              <a:off x="395536" y="83671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FIR</a:t>
              </a:r>
              <a:endParaRPr kumimoji="1" lang="ja-JP" alt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9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07587 0.3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206" grpId="0" animBg="1"/>
      <p:bldP spid="207" grpId="0"/>
      <p:bldP spid="208" grpId="0" animBg="1"/>
      <p:bldP spid="209" grpId="0"/>
      <p:bldP spid="210" grpId="0" animBg="1"/>
      <p:bldP spid="211" grpId="0"/>
      <p:bldP spid="2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タイトル 1"/>
          <p:cNvSpPr txBox="1">
            <a:spLocks/>
          </p:cNvSpPr>
          <p:nvPr/>
        </p:nvSpPr>
        <p:spPr>
          <a:xfrm>
            <a:off x="0" y="0"/>
            <a:ext cx="8028384" cy="9543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 LAEs 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の高い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kumimoji="1" lang="en-US" altLang="ja-JP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f</a:t>
            </a:r>
            <a:r>
              <a:rPr kumimoji="1" lang="en-US" altLang="ja-JP" sz="3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esc</a:t>
            </a:r>
            <a:r>
              <a:rPr kumimoji="1" lang="en-US" altLang="ja-JP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の解釈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>
            <a:off x="53752" y="764704"/>
            <a:ext cx="4950296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テキスト ボックス 67"/>
          <p:cNvSpPr txBox="1"/>
          <p:nvPr/>
        </p:nvSpPr>
        <p:spPr>
          <a:xfrm>
            <a:off x="8343781" y="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r>
              <a:rPr kumimoji="0" lang="ja-JP" alt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議論</a:t>
            </a:r>
            <a:r>
              <a:rPr kumimoji="0" lang="en-US" altLang="ja-JP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1" lang="ja-JP" altLang="en-US" sz="1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69" name="図形グループ 68"/>
          <p:cNvGrpSpPr/>
          <p:nvPr/>
        </p:nvGrpSpPr>
        <p:grpSpPr>
          <a:xfrm>
            <a:off x="251520" y="904364"/>
            <a:ext cx="3781233" cy="3172708"/>
            <a:chOff x="179512" y="476672"/>
            <a:chExt cx="3781233" cy="3172708"/>
          </a:xfrm>
        </p:grpSpPr>
        <p:sp>
          <p:nvSpPr>
            <p:cNvPr id="70" name="正方形/長方形 69"/>
            <p:cNvSpPr/>
            <p:nvPr/>
          </p:nvSpPr>
          <p:spPr>
            <a:xfrm>
              <a:off x="180745" y="485964"/>
              <a:ext cx="3780000" cy="291600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179512" y="47667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FIR</a:t>
              </a:r>
              <a:endParaRPr kumimoji="1" lang="ja-JP" alt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907704" y="3356992"/>
              <a:ext cx="194073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= log</a:t>
              </a:r>
              <a:r>
                <a:rPr kumimoji="0" lang="en-US" altLang="ja-JP" sz="13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1" lang="en-US" altLang="ja-JP" sz="1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R23 − 0.25 (μ</a:t>
              </a:r>
              <a:r>
                <a:rPr kumimoji="1" lang="en-US" altLang="ja-JP" sz="13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</a:rPr>
                <a:t>0.32</a:t>
              </a:r>
              <a:r>
                <a:rPr kumimoji="0" lang="en-US" altLang="ja-JP" sz="1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−</a:t>
              </a:r>
              <a:r>
                <a:rPr kumimoji="1" lang="en-US" altLang="ja-JP" sz="1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10)</a:t>
              </a:r>
              <a:endParaRPr kumimoji="1" lang="ja-JP" altLang="en-US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73" name="図 72" descr="o3o2r23_mu_f_so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6672"/>
              <a:ext cx="3780000" cy="2895208"/>
            </a:xfrm>
            <a:prstGeom prst="rect">
              <a:avLst/>
            </a:prstGeom>
          </p:spPr>
        </p:pic>
      </p:grpSp>
      <p:sp>
        <p:nvSpPr>
          <p:cNvPr id="74" name="Oval 11"/>
          <p:cNvSpPr>
            <a:spLocks/>
          </p:cNvSpPr>
          <p:nvPr/>
        </p:nvSpPr>
        <p:spPr>
          <a:xfrm rot="1949011">
            <a:off x="2651405" y="1162162"/>
            <a:ext cx="704214" cy="10023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139944" y="1268760"/>
            <a:ext cx="5004056" cy="1581971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en-US" altLang="ja-JP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FIR</a:t>
            </a:r>
            <a:r>
              <a:rPr lang="ja-JP" altLang="en-US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より有意に大きい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 [OIII]/[OII] </a:t>
            </a:r>
            <a:r>
              <a:rPr lang="ja-JP" altLang="en-US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比を持つ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 </a:t>
            </a:r>
          </a:p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en-US" altLang="ja-JP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LAEs </a:t>
            </a:r>
            <a:r>
              <a:rPr lang="ja-JP" altLang="en-US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は高い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000" i="1" dirty="0" err="1" smtClean="0">
                <a:solidFill>
                  <a:srgbClr val="FF6600"/>
                </a:solidFill>
                <a:latin typeface="Calibri"/>
                <a:ea typeface="ＭＳ Ｐゴシック"/>
              </a:rPr>
              <a:t>f</a:t>
            </a:r>
            <a:r>
              <a:rPr lang="en-US" altLang="ja-JP" sz="2000" baseline="-25000" dirty="0" err="1" smtClean="0">
                <a:solidFill>
                  <a:srgbClr val="FF6600"/>
                </a:solidFill>
                <a:latin typeface="Calibri"/>
                <a:ea typeface="ＭＳ Ｐゴシック"/>
              </a:rPr>
              <a:t>esc</a:t>
            </a:r>
            <a:r>
              <a:rPr lang="en-US" altLang="ja-JP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2000" dirty="0" smtClean="0">
                <a:solidFill>
                  <a:srgbClr val="FF6600"/>
                </a:solidFill>
                <a:latin typeface="Calibri"/>
                <a:ea typeface="ＭＳ Ｐゴシック"/>
              </a:rPr>
              <a:t>を持つ候補天体</a:t>
            </a:r>
            <a:endParaRPr lang="en-US" altLang="ja-JP" sz="2000" dirty="0" smtClean="0">
              <a:solidFill>
                <a:srgbClr val="FF6600"/>
              </a:solidFill>
              <a:latin typeface="Calibri"/>
              <a:ea typeface="ＭＳ Ｐゴシック"/>
            </a:endParaRPr>
          </a:p>
          <a:p>
            <a:pPr defTabSz="914400">
              <a:lnSpc>
                <a:spcPct val="120000"/>
              </a:lnSpc>
              <a:buClr>
                <a:prstClr val="white"/>
              </a:buClr>
            </a:pPr>
            <a:endParaRPr lang="en-US" altLang="ja-JP" sz="1000" dirty="0" smtClean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en-US" altLang="ja-JP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→ z</a:t>
            </a:r>
            <a:r>
              <a:rPr lang="en-US" altLang="ja-JP" sz="1900" dirty="0" smtClean="0">
                <a:solidFill>
                  <a:srgbClr val="FFFFFF"/>
                </a:solidFill>
                <a:latin typeface="Osaka"/>
                <a:ea typeface="Osaka"/>
                <a:cs typeface="Osaka"/>
              </a:rPr>
              <a:t>~</a:t>
            </a:r>
            <a:r>
              <a:rPr lang="en-US" altLang="ja-JP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3 LAEs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LBGs 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の</a:t>
            </a:r>
            <a:r>
              <a:rPr lang="en-US" altLang="ja-JP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1900" i="1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f</a:t>
            </a:r>
            <a:r>
              <a:rPr lang="en-US" altLang="ja-JP" sz="1900" baseline="-2500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esc</a:t>
            </a:r>
            <a:r>
              <a:rPr lang="en-US" altLang="ja-JP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1900" dirty="0" smtClean="0">
                <a:solidFill>
                  <a:srgbClr val="FFFFFF"/>
                </a:solidFill>
                <a:latin typeface="Calibri"/>
                <a:ea typeface="ＭＳ Ｐゴシック"/>
              </a:rPr>
              <a:t>直接測定研究と無矛盾</a:t>
            </a:r>
            <a:endParaRPr lang="en-US" altLang="ja-JP" sz="1900" dirty="0" smtClean="0">
              <a:solidFill>
                <a:srgbClr val="FFFFFF"/>
              </a:solidFill>
              <a:latin typeface="Calibri"/>
              <a:ea typeface="ＭＳ Ｐゴシック"/>
            </a:endParaRPr>
          </a:p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en-US" altLang="ja-JP" sz="1200" dirty="0" smtClean="0">
                <a:solidFill>
                  <a:srgbClr val="FFFFFF"/>
                </a:solidFill>
                <a:latin typeface="Calibri"/>
                <a:ea typeface="ＭＳ Ｐゴシック"/>
              </a:rPr>
              <a:t>        (e.g. Iwata+2009, Nestor+2013)</a:t>
            </a:r>
          </a:p>
        </p:txBody>
      </p:sp>
      <p:sp>
        <p:nvSpPr>
          <p:cNvPr id="77" name="下矢印 76"/>
          <p:cNvSpPr>
            <a:spLocks noChangeAspect="1"/>
          </p:cNvSpPr>
          <p:nvPr/>
        </p:nvSpPr>
        <p:spPr>
          <a:xfrm>
            <a:off x="5724128" y="5033356"/>
            <a:ext cx="395997" cy="411868"/>
          </a:xfrm>
          <a:prstGeom prst="downArrow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8" name="下矢印 77"/>
          <p:cNvSpPr>
            <a:spLocks noChangeAspect="1"/>
          </p:cNvSpPr>
          <p:nvPr/>
        </p:nvSpPr>
        <p:spPr>
          <a:xfrm flipV="1">
            <a:off x="5724128" y="3017132"/>
            <a:ext cx="395997" cy="411868"/>
          </a:xfrm>
          <a:prstGeom prst="downArrow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283969" y="3573016"/>
            <a:ext cx="3636366" cy="936104"/>
          </a:xfrm>
          <a:prstGeom prst="roundRect">
            <a:avLst/>
          </a:prstGeom>
          <a:solidFill>
            <a:srgbClr val="04001C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Density-bounded HII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領域が卓越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低い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HI 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ガス柱密度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139456" y="5517232"/>
            <a:ext cx="5004544" cy="82073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ja-JP" altLang="en-US" sz="2000" dirty="0" smtClean="0">
                <a:solidFill>
                  <a:srgbClr val="FFFFFF"/>
                </a:solidFill>
                <a:latin typeface="Calibri"/>
                <a:ea typeface="ＭＳ Ｐゴシック"/>
              </a:rPr>
              <a:t>初期宇宙において</a:t>
            </a:r>
            <a:r>
              <a:rPr lang="en-US" altLang="ja-JP" sz="200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</a:p>
          <a:p>
            <a:pPr defTabSz="914400">
              <a:lnSpc>
                <a:spcPct val="120000"/>
              </a:lnSpc>
              <a:buClr>
                <a:prstClr val="white"/>
              </a:buClr>
            </a:pPr>
            <a:r>
              <a:rPr lang="en-US" altLang="ja-JP" sz="2000" dirty="0" smtClean="0">
                <a:solidFill>
                  <a:srgbClr val="FFFFFF"/>
                </a:solidFill>
                <a:latin typeface="Calibri"/>
                <a:ea typeface="ＭＳ Ｐゴシック"/>
              </a:rPr>
              <a:t>LAEs </a:t>
            </a:r>
            <a:r>
              <a:rPr lang="ja-JP" altLang="en-US" sz="2000" dirty="0" smtClean="0">
                <a:solidFill>
                  <a:srgbClr val="FFFFFF"/>
                </a:solidFill>
                <a:latin typeface="Calibri"/>
                <a:ea typeface="ＭＳ Ｐゴシック"/>
              </a:rPr>
              <a:t>が電離源として重要な寄与</a:t>
            </a:r>
            <a:endParaRPr lang="en-US" altLang="ja-JP" sz="2000" dirty="0" smtClean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355976" y="4520153"/>
            <a:ext cx="3029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(see also Hashimoto+2013, Shibuya+2014a,b)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83" name="図形グループ 82"/>
          <p:cNvGrpSpPr/>
          <p:nvPr/>
        </p:nvGrpSpPr>
        <p:grpSpPr>
          <a:xfrm>
            <a:off x="313653" y="3861048"/>
            <a:ext cx="3628747" cy="2982525"/>
            <a:chOff x="313653" y="3861048"/>
            <a:chExt cx="3628747" cy="2982525"/>
          </a:xfrm>
        </p:grpSpPr>
        <p:sp>
          <p:nvSpPr>
            <p:cNvPr id="84" name="正方形/長方形 83"/>
            <p:cNvSpPr/>
            <p:nvPr/>
          </p:nvSpPr>
          <p:spPr>
            <a:xfrm>
              <a:off x="342400" y="3861050"/>
              <a:ext cx="3600000" cy="295235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85" name="図 84" descr="ewLya_fesc_nestor13_v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0" y="3861048"/>
              <a:ext cx="3600000" cy="2950422"/>
            </a:xfrm>
            <a:prstGeom prst="rect">
              <a:avLst/>
            </a:prstGeom>
          </p:spPr>
        </p:pic>
        <p:sp>
          <p:nvSpPr>
            <p:cNvPr id="86" name="テキスト ボックス 85"/>
            <p:cNvSpPr txBox="1"/>
            <p:nvPr/>
          </p:nvSpPr>
          <p:spPr>
            <a:xfrm>
              <a:off x="990072" y="4005064"/>
              <a:ext cx="2082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see </a:t>
              </a:r>
              <a:r>
                <a:rPr kumimoji="1" lang="en-US" altLang="ja-JP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Iwata+2009, Nestor+2013</a:t>
              </a:r>
              <a:endPara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13653" y="6597352"/>
              <a:ext cx="1378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Nakajima&amp;Ouchi</a:t>
              </a:r>
              <a:r>
                <a:rPr kumimoji="1" lang="en-US" altLang="ja-JP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2014</a:t>
              </a:r>
              <a:endParaRPr kumimoji="1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9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0" grpId="0" animBg="1"/>
      <p:bldP spid="81" grpId="0"/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27|41.1"/>
</p:tagLst>
</file>

<file path=ppt/theme/theme1.xml><?xml version="1.0" encoding="utf-8"?>
<a:theme xmlns:a="http://schemas.openxmlformats.org/drawingml/2006/main" name="1_Office テーマ">
  <a:themeElements>
    <a:clrScheme name="アーバン ポップ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mpd="sng"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36390</TotalTime>
  <Words>1111</Words>
  <Application>Microsoft Macintosh PowerPoint</Application>
  <PresentationFormat>画面に合わせる (4:3)</PresentationFormat>
  <Paragraphs>242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1_Office テーマ</vt:lpstr>
      <vt:lpstr>星形成銀河の星間物質の電離状態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Spectroscopic Evidence for High Ionization State and Low Oxygen Abundance in Ly-alpha Emitters</dc:title>
  <dc:subject/>
  <dc:creator>Kimihiko Nakajima</dc:creator>
  <cp:keywords/>
  <dc:description/>
  <cp:lastModifiedBy>中島 王彦</cp:lastModifiedBy>
  <cp:revision>1818</cp:revision>
  <dcterms:created xsi:type="dcterms:W3CDTF">2010-05-08T05:22:50Z</dcterms:created>
  <dcterms:modified xsi:type="dcterms:W3CDTF">2014-06-05T04:57:05Z</dcterms:modified>
  <cp:category/>
</cp:coreProperties>
</file>